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2275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B1082-A38F-405B-9590-2BA49C35D62E}" type="datetimeFigureOut">
              <a:rPr lang="en-US" smtClean="0"/>
              <a:t>14-May-22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B3E20-0152-442B-865F-B3A3919D0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B3E20-0152-442B-865F-B3A3919D08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05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B3E20-0152-442B-865F-B3A3919D08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4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801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31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48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024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17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16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64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77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91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87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76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35387-AEA7-4D4E-B1D3-949339BC5200}" type="datetimeFigureOut">
              <a:rPr lang="de-DE" smtClean="0"/>
              <a:t>14.05.2022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754CE-2692-481D-BAC9-0885C3E32E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236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conservationstandards.org/about/" TargetMode="External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halley@uoi.gr" TargetMode="External"/><Relationship Id="rId5" Type="http://schemas.openxmlformats.org/officeDocument/2006/relationships/hyperlink" Target="https://www.ccnetglobal.com/about-ccnet/" TargetMode="Externa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79512" y="197768"/>
            <a:ext cx="8568952" cy="918453"/>
          </a:xfrm>
        </p:spPr>
        <p:txBody>
          <a:bodyPr>
            <a:noAutofit/>
          </a:bodyPr>
          <a:lstStyle/>
          <a:p>
            <a:pPr algn="l"/>
            <a:r>
              <a:rPr lang="en-US" sz="2600" b="1" dirty="0"/>
              <a:t>Specialization module “Transboundary Ecosystem </a:t>
            </a:r>
            <a:br>
              <a:rPr lang="en-US" sz="2600" b="1" dirty="0"/>
            </a:br>
            <a:r>
              <a:rPr lang="en-US" sz="2600" b="1" dirty="0"/>
              <a:t>Management and Conflict Prevention”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79513" y="1268760"/>
            <a:ext cx="4502920" cy="552322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DAAD project: </a:t>
            </a:r>
            <a:r>
              <a:rPr lang="en-US" sz="1700" dirty="0"/>
              <a:t>The Balkan Green Belt - a learning </a:t>
            </a:r>
            <a:br>
              <a:rPr lang="en-US" sz="1700" dirty="0"/>
            </a:br>
            <a:r>
              <a:rPr lang="en-US" sz="1700" dirty="0"/>
              <a:t>site for transboundary nature conservation and sustainable regional development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Content</a:t>
            </a:r>
            <a:r>
              <a:rPr lang="en-US" sz="1700" dirty="0"/>
              <a:t>: CMP Open Standards for the Practice of Conservation. Short: </a:t>
            </a:r>
            <a:r>
              <a:rPr lang="en-US" sz="1700" dirty="0">
                <a:hlinkClick r:id="rId3"/>
              </a:rPr>
              <a:t>Conservation Standards </a:t>
            </a:r>
            <a:r>
              <a:rPr lang="en-US" sz="1700" dirty="0"/>
              <a:t>(CS)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Time</a:t>
            </a:r>
            <a:r>
              <a:rPr lang="en-US" sz="1700" dirty="0"/>
              <a:t>: 25. August – 3. September 2022, </a:t>
            </a:r>
            <a:br>
              <a:rPr lang="en-US" sz="1700" dirty="0"/>
            </a:br>
            <a:r>
              <a:rPr lang="en-US" sz="1700" dirty="0"/>
              <a:t>+ two online sessions á 3 hours the week before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Location</a:t>
            </a:r>
            <a:r>
              <a:rPr lang="en-US" sz="1700" dirty="0"/>
              <a:t>: </a:t>
            </a:r>
            <a:r>
              <a:rPr lang="en-US" sz="1700" dirty="0" err="1"/>
              <a:t>Sharr</a:t>
            </a:r>
            <a:r>
              <a:rPr lang="en-US" sz="1700" dirty="0"/>
              <a:t>/Sar-</a:t>
            </a:r>
            <a:r>
              <a:rPr lang="en-US" sz="1700" dirty="0" err="1"/>
              <a:t>Korab</a:t>
            </a:r>
            <a:r>
              <a:rPr lang="en-US" sz="1700" dirty="0"/>
              <a:t>-</a:t>
            </a:r>
            <a:r>
              <a:rPr lang="en-US" sz="1700" dirty="0" err="1"/>
              <a:t>Koritnik</a:t>
            </a:r>
            <a:r>
              <a:rPr lang="en-US" sz="1700" dirty="0"/>
              <a:t> mountain region, Kosovo / Albania / Northern Macedonia</a:t>
            </a:r>
          </a:p>
          <a:p>
            <a:pPr marL="0" indent="0">
              <a:spcAft>
                <a:spcPts val="800"/>
              </a:spcAft>
              <a:buNone/>
            </a:pPr>
            <a:endParaRPr lang="en-US" sz="1700" dirty="0"/>
          </a:p>
          <a:p>
            <a:pPr marL="0" indent="0">
              <a:spcAft>
                <a:spcPts val="800"/>
              </a:spcAft>
              <a:buNone/>
            </a:pPr>
            <a:br>
              <a:rPr lang="en-US" sz="1700" dirty="0"/>
            </a:br>
            <a:endParaRPr lang="en-US" sz="1700" dirty="0">
              <a:cs typeface="Calibri"/>
            </a:endParaRPr>
          </a:p>
          <a:p>
            <a:pPr marL="0" indent="0">
              <a:spcAft>
                <a:spcPts val="800"/>
              </a:spcAft>
              <a:buNone/>
            </a:pPr>
            <a:br>
              <a:rPr lang="en-US" sz="1700" dirty="0"/>
            </a:br>
            <a:endParaRPr lang="en-US" sz="1700" dirty="0"/>
          </a:p>
        </p:txBody>
      </p:sp>
      <p:pic>
        <p:nvPicPr>
          <p:cNvPr id="6" name="Picture 2" descr="CEE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8550"/>
            <a:ext cx="1152128" cy="811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>
          <a:xfrm>
            <a:off x="4682433" y="1268760"/>
            <a:ext cx="4210047" cy="4734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1700" b="1" dirty="0"/>
              <a:t>Participating universities</a:t>
            </a:r>
            <a:r>
              <a:rPr lang="en-US" sz="1700" dirty="0"/>
              <a:t>: University of Tirana (Albania), University of </a:t>
            </a:r>
            <a:r>
              <a:rPr lang="en-US" sz="1700" dirty="0" err="1"/>
              <a:t>Prishtina</a:t>
            </a:r>
            <a:r>
              <a:rPr lang="en-US" sz="1700" dirty="0"/>
              <a:t> (Kosovo), University of </a:t>
            </a:r>
            <a:r>
              <a:rPr lang="en-US" sz="1700" dirty="0" err="1"/>
              <a:t>Donja</a:t>
            </a:r>
            <a:r>
              <a:rPr lang="en-US" sz="1700" dirty="0"/>
              <a:t> </a:t>
            </a:r>
            <a:r>
              <a:rPr lang="en-US" sz="1700" dirty="0" err="1"/>
              <a:t>Gorica</a:t>
            </a:r>
            <a:r>
              <a:rPr lang="en-US" sz="1700" dirty="0"/>
              <a:t> (Montenegro), University of Ioannina (Greece), Eberswalde University for Sustainable Development (Germany)</a:t>
            </a:r>
            <a:r>
              <a:rPr lang="en-US" sz="1700" b="1" dirty="0"/>
              <a:t> </a:t>
            </a:r>
          </a:p>
          <a:p>
            <a:pPr>
              <a:spcAft>
                <a:spcPts val="800"/>
              </a:spcAft>
            </a:pPr>
            <a:r>
              <a:rPr lang="en-GB" sz="1700" b="1" dirty="0"/>
              <a:t>Module responsible</a:t>
            </a:r>
            <a:r>
              <a:rPr lang="en-GB" sz="1700" dirty="0"/>
              <a:t>: Prof. Dr. Pierre </a:t>
            </a:r>
            <a:r>
              <a:rPr lang="en-GB" sz="1700" dirty="0" err="1"/>
              <a:t>Ibisch</a:t>
            </a:r>
            <a:endParaRPr lang="en-GB" sz="1700" dirty="0"/>
          </a:p>
          <a:p>
            <a:pPr>
              <a:spcAft>
                <a:spcPts val="800"/>
              </a:spcAft>
            </a:pPr>
            <a:r>
              <a:rPr lang="en-GB" sz="1700" b="1" dirty="0"/>
              <a:t>Lecturers: </a:t>
            </a:r>
            <a:r>
              <a:rPr lang="en-GB" sz="1700" dirty="0"/>
              <a:t>CS Coaches/</a:t>
            </a:r>
            <a:r>
              <a:rPr lang="en-GB" sz="1700" dirty="0" err="1">
                <a:hlinkClick r:id="rId5"/>
              </a:rPr>
              <a:t>CCNet</a:t>
            </a:r>
            <a:r>
              <a:rPr lang="en-GB" sz="1700" dirty="0">
                <a:hlinkClick r:id="rId5"/>
              </a:rPr>
              <a:t> Europe </a:t>
            </a:r>
            <a:endParaRPr lang="en-GB" sz="1700" dirty="0"/>
          </a:p>
          <a:p>
            <a:pPr>
              <a:spcAft>
                <a:spcPts val="800"/>
              </a:spcAft>
            </a:pPr>
            <a:r>
              <a:rPr lang="en-US" sz="1700" b="1" dirty="0"/>
              <a:t>Available places</a:t>
            </a:r>
            <a:r>
              <a:rPr lang="en-US" sz="1700" dirty="0"/>
              <a:t>: </a:t>
            </a:r>
            <a:r>
              <a:rPr lang="en-US" sz="1700" dirty="0">
                <a:solidFill>
                  <a:srgbClr val="C00000"/>
                </a:solidFill>
              </a:rPr>
              <a:t>4</a:t>
            </a:r>
            <a:r>
              <a:rPr lang="en-US" sz="1700" dirty="0"/>
              <a:t> students from each partnering university</a:t>
            </a:r>
          </a:p>
          <a:p>
            <a:pPr>
              <a:spcAft>
                <a:spcPts val="800"/>
              </a:spcAft>
            </a:pPr>
            <a:r>
              <a:rPr lang="en-GB" sz="1700" b="1" dirty="0"/>
              <a:t>ECTS-Credits: </a:t>
            </a:r>
            <a:r>
              <a:rPr lang="en-GB" sz="1700" dirty="0"/>
              <a:t>6</a:t>
            </a:r>
          </a:p>
          <a:p>
            <a:pPr>
              <a:spcAft>
                <a:spcPts val="800"/>
              </a:spcAft>
            </a:pPr>
            <a:r>
              <a:rPr lang="en-GB" sz="1700" b="1" dirty="0"/>
              <a:t>Costs covered</a:t>
            </a:r>
            <a:r>
              <a:rPr lang="en-GB" sz="1700" dirty="0"/>
              <a:t>: Food, accommodation, travel </a:t>
            </a:r>
          </a:p>
          <a:p>
            <a:pPr>
              <a:spcAft>
                <a:spcPts val="800"/>
              </a:spcAft>
            </a:pPr>
            <a:r>
              <a:rPr lang="en-GB" sz="1700" b="1" dirty="0"/>
              <a:t>Application procedure</a:t>
            </a:r>
            <a:r>
              <a:rPr lang="en-GB" sz="1700" dirty="0"/>
              <a:t>: Motivation letter, CV</a:t>
            </a:r>
          </a:p>
          <a:p>
            <a:pPr>
              <a:spcAft>
                <a:spcPts val="800"/>
              </a:spcAft>
            </a:pPr>
            <a:r>
              <a:rPr lang="en-GB" sz="1700" b="1" dirty="0"/>
              <a:t>Organisation and contact: </a:t>
            </a:r>
            <a:r>
              <a:rPr lang="en-GB" sz="1700" dirty="0">
                <a:solidFill>
                  <a:srgbClr val="FF0000"/>
                </a:solidFill>
              </a:rPr>
              <a:t>jkloiber@hnee.de</a:t>
            </a:r>
            <a:r>
              <a:rPr lang="de-DE" sz="1700" dirty="0">
                <a:latin typeface="Calibri" pitchFamily="34" charset="0"/>
              </a:rPr>
              <a:t> (in Ioannina </a:t>
            </a:r>
            <a:r>
              <a:rPr lang="de-DE" sz="1700" dirty="0">
                <a:latin typeface="Calibri" pitchFamily="34" charset="0"/>
                <a:hlinkClick r:id="rId6"/>
              </a:rPr>
              <a:t>jhalley@uoi.gr</a:t>
            </a:r>
            <a:r>
              <a:rPr lang="de-DE" sz="1700" dirty="0">
                <a:latin typeface="Calibri" pitchFamily="34" charset="0"/>
              </a:rPr>
              <a:t>)</a:t>
            </a:r>
            <a:endParaRPr lang="en-GB" sz="1700" dirty="0">
              <a:solidFill>
                <a:srgbClr val="FF0000"/>
              </a:solidFill>
            </a:endParaRPr>
          </a:p>
        </p:txBody>
      </p:sp>
      <p:pic>
        <p:nvPicPr>
          <p:cNvPr id="7" name="Grafik 6" descr="Ein Bild, das Karte enthält.&#10;&#10;Automatisch generierte Beschreibung">
            <a:extLst>
              <a:ext uri="{FF2B5EF4-FFF2-40B4-BE49-F238E27FC236}">
                <a16:creationId xmlns:a16="http://schemas.microsoft.com/office/drawing/2014/main" id="{E246A1E8-6B46-49B4-9808-FEBCFD0CCAA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8" t="31974" r="29518" b="38773"/>
          <a:stretch/>
        </p:blipFill>
        <p:spPr>
          <a:xfrm>
            <a:off x="251520" y="4234980"/>
            <a:ext cx="4299640" cy="2218356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2ED2BD25-5D8D-42CA-BBE9-2C36D2C62C77}"/>
              </a:ext>
            </a:extLst>
          </p:cNvPr>
          <p:cNvSpPr/>
          <p:nvPr/>
        </p:nvSpPr>
        <p:spPr>
          <a:xfrm>
            <a:off x="1979712" y="5157192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AEAA828-8482-4777-9C91-018D33569343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1" y="5910820"/>
            <a:ext cx="2808313" cy="90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04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79512" y="197768"/>
            <a:ext cx="8568952" cy="918453"/>
          </a:xfrm>
        </p:spPr>
        <p:txBody>
          <a:bodyPr>
            <a:noAutofit/>
          </a:bodyPr>
          <a:lstStyle/>
          <a:p>
            <a:pPr algn="l"/>
            <a:r>
              <a:rPr lang="en-US" sz="2600" b="1" dirty="0"/>
              <a:t>Specialization module “Transboundary Ecosystem </a:t>
            </a:r>
            <a:br>
              <a:rPr lang="en-US" sz="2600" b="1" dirty="0"/>
            </a:br>
            <a:r>
              <a:rPr lang="en-US" sz="2600" b="1" dirty="0"/>
              <a:t>Management and Conflict Prevention”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79513" y="1268760"/>
            <a:ext cx="4502920" cy="552322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Format: </a:t>
            </a:r>
          </a:p>
          <a:p>
            <a:pPr>
              <a:spcAft>
                <a:spcPts val="800"/>
              </a:spcAft>
            </a:pPr>
            <a:r>
              <a:rPr lang="en-US" sz="1700" dirty="0"/>
              <a:t>Theoretical lectures</a:t>
            </a:r>
          </a:p>
          <a:p>
            <a:pPr>
              <a:spcAft>
                <a:spcPts val="800"/>
              </a:spcAft>
            </a:pPr>
            <a:r>
              <a:rPr lang="en-US" sz="1700" dirty="0"/>
              <a:t>Assisted group work</a:t>
            </a:r>
          </a:p>
          <a:p>
            <a:pPr>
              <a:spcAft>
                <a:spcPts val="800"/>
              </a:spcAft>
            </a:pPr>
            <a:r>
              <a:rPr lang="en-US" sz="1700" dirty="0"/>
              <a:t>Excursions to case study area</a:t>
            </a:r>
          </a:p>
          <a:p>
            <a:pPr>
              <a:spcAft>
                <a:spcPts val="800"/>
              </a:spcAft>
            </a:pPr>
            <a:r>
              <a:rPr lang="en-US" sz="1700" dirty="0"/>
              <a:t>Interviews with local stakeholders</a:t>
            </a:r>
          </a:p>
          <a:p>
            <a:pPr>
              <a:spcAft>
                <a:spcPts val="800"/>
              </a:spcAft>
            </a:pPr>
            <a:r>
              <a:rPr lang="en-US" sz="1700" dirty="0"/>
              <a:t>Peer reviews</a:t>
            </a:r>
          </a:p>
          <a:p>
            <a:pPr marL="0" indent="0">
              <a:spcAft>
                <a:spcPts val="800"/>
              </a:spcAft>
              <a:buNone/>
            </a:pPr>
            <a:endParaRPr lang="en-US" sz="1700" b="1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Topics: </a:t>
            </a:r>
          </a:p>
          <a:p>
            <a:pPr marL="285750" indent="-285750">
              <a:spcAft>
                <a:spcPts val="800"/>
              </a:spcAft>
            </a:pPr>
            <a:r>
              <a:rPr lang="en-US" sz="1700" dirty="0"/>
              <a:t>Transboundary ecosystem management</a:t>
            </a:r>
          </a:p>
          <a:p>
            <a:pPr marL="285750" indent="-285750">
              <a:spcAft>
                <a:spcPts val="800"/>
              </a:spcAft>
            </a:pPr>
            <a:r>
              <a:rPr lang="en-US" sz="1700" dirty="0"/>
              <a:t>Ecosystem-based development</a:t>
            </a:r>
          </a:p>
          <a:p>
            <a:pPr marL="285750" indent="-285750">
              <a:spcAft>
                <a:spcPts val="800"/>
              </a:spcAft>
            </a:pPr>
            <a:r>
              <a:rPr lang="en-US" sz="1700" dirty="0"/>
              <a:t>Strategic conservation planning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1700" b="1" dirty="0"/>
              <a:t>Goal: </a:t>
            </a:r>
            <a:r>
              <a:rPr lang="en-US" sz="1700" dirty="0"/>
              <a:t>Developing an initial transboundary management plan for the case study area.</a:t>
            </a:r>
          </a:p>
          <a:p>
            <a:pPr>
              <a:spcAft>
                <a:spcPts val="800"/>
              </a:spcAft>
            </a:pPr>
            <a:endParaRPr lang="en-US" sz="1700" dirty="0"/>
          </a:p>
          <a:p>
            <a:pPr>
              <a:spcAft>
                <a:spcPts val="800"/>
              </a:spcAft>
            </a:pPr>
            <a:endParaRPr lang="en-US" sz="1700" b="1" dirty="0"/>
          </a:p>
          <a:p>
            <a:pPr marL="0" indent="0">
              <a:spcAft>
                <a:spcPts val="800"/>
              </a:spcAft>
              <a:buNone/>
            </a:pPr>
            <a:endParaRPr lang="en-US" sz="1700" b="1" dirty="0"/>
          </a:p>
          <a:p>
            <a:pPr marL="0" indent="0">
              <a:spcAft>
                <a:spcPts val="800"/>
              </a:spcAft>
              <a:buNone/>
            </a:pPr>
            <a:endParaRPr lang="en-US" sz="1700" dirty="0"/>
          </a:p>
          <a:p>
            <a:pPr marL="0" indent="0">
              <a:spcAft>
                <a:spcPts val="800"/>
              </a:spcAft>
              <a:buNone/>
            </a:pPr>
            <a:br>
              <a:rPr lang="en-US" sz="1700" dirty="0"/>
            </a:br>
            <a:endParaRPr lang="en-US" sz="1700" dirty="0">
              <a:cs typeface="Calibri"/>
            </a:endParaRPr>
          </a:p>
          <a:p>
            <a:pPr marL="0" indent="0">
              <a:spcAft>
                <a:spcPts val="800"/>
              </a:spcAft>
              <a:buNone/>
            </a:pPr>
            <a:br>
              <a:rPr lang="en-US" sz="1700" dirty="0"/>
            </a:br>
            <a:endParaRPr lang="en-US" sz="1700" dirty="0"/>
          </a:p>
        </p:txBody>
      </p:sp>
      <p:pic>
        <p:nvPicPr>
          <p:cNvPr id="6" name="Picture 2" descr="CE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8550"/>
            <a:ext cx="1152128" cy="811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eck 2"/>
          <p:cNvSpPr/>
          <p:nvPr/>
        </p:nvSpPr>
        <p:spPr>
          <a:xfrm>
            <a:off x="4682433" y="1268760"/>
            <a:ext cx="4210047" cy="5350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1700" b="1" dirty="0"/>
              <a:t>Tools: 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Conservation Measure Partnership (CMP)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Open Standards for the Practice of Conservation 4.0 (CS)</a:t>
            </a:r>
          </a:p>
          <a:p>
            <a:pPr>
              <a:spcAft>
                <a:spcPts val="800"/>
              </a:spcAft>
            </a:pPr>
            <a:endParaRPr lang="en-US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endParaRPr lang="en-GB" sz="1700" b="1" dirty="0"/>
          </a:p>
          <a:p>
            <a:pPr>
              <a:spcAft>
                <a:spcPts val="800"/>
              </a:spcAft>
            </a:pPr>
            <a:r>
              <a:rPr lang="en-GB" sz="1700" b="1" dirty="0"/>
              <a:t>Organisation and contact: </a:t>
            </a:r>
            <a:r>
              <a:rPr lang="en-GB" sz="1700" dirty="0"/>
              <a:t>jkloiber@hnee.de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BEF34C-1EFE-B24F-9219-FC066A32EA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096" y="1126055"/>
            <a:ext cx="1603648" cy="16139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DD1CAB9-7881-9546-8C16-AEB1A9E33B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24236" y="1847910"/>
            <a:ext cx="1701553" cy="36461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AEFF483-BDCB-9345-957A-A08674AB3C9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59" b="16242"/>
          <a:stretch/>
        </p:blipFill>
        <p:spPr>
          <a:xfrm>
            <a:off x="5388789" y="4221088"/>
            <a:ext cx="3359675" cy="1942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8C2D9B-A99D-D64F-8FC0-A60D1BAD8587}"/>
              </a:ext>
            </a:extLst>
          </p:cNvPr>
          <p:cNvSpPr txBox="1"/>
          <p:nvPr/>
        </p:nvSpPr>
        <p:spPr>
          <a:xfrm>
            <a:off x="7473101" y="4005644"/>
            <a:ext cx="2098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Photos: Judith </a:t>
            </a:r>
            <a:r>
              <a:rPr lang="en-US" sz="800" dirty="0" err="1"/>
              <a:t>Kloiber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3296312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273</Words>
  <Application>Microsoft Office PowerPoint</Application>
  <PresentationFormat>On-screen Show (4:3)</PresentationFormat>
  <Paragraphs>52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Larissa</vt:lpstr>
      <vt:lpstr>Specialization module “Transboundary Ecosystem  Management and Conflict Prevention” </vt:lpstr>
      <vt:lpstr>Specialization module “Transboundary Ecosystem  Management and Conflict Prevention”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Specialisation module ‚Transboundary ecosystem management and its contribution to conflict prevention</dc:title>
  <dc:creator>daniela</dc:creator>
  <cp:lastModifiedBy>ΤΖΟΝ ΜΑΞΓΟΥΕΛ ΧΑΛΛΕΫ</cp:lastModifiedBy>
  <cp:revision>46</cp:revision>
  <cp:lastPrinted>2022-01-13T08:26:23Z</cp:lastPrinted>
  <dcterms:created xsi:type="dcterms:W3CDTF">2018-01-16T15:42:03Z</dcterms:created>
  <dcterms:modified xsi:type="dcterms:W3CDTF">2022-05-14T16:03:18Z</dcterms:modified>
</cp:coreProperties>
</file>