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68" r:id="rId2"/>
    <p:sldId id="272" r:id="rId3"/>
    <p:sldId id="269" r:id="rId4"/>
    <p:sldId id="271" r:id="rId5"/>
    <p:sldId id="273" r:id="rId6"/>
    <p:sldId id="274" r:id="rId7"/>
  </p:sldIdLst>
  <p:sldSz cx="9144000" cy="6858000" type="screen4x3"/>
  <p:notesSz cx="6889750" cy="10021888"/>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Zoidakis"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003300"/>
    <a:srgbClr val="FFFF00"/>
    <a:srgbClr val="FF0000"/>
    <a:srgbClr val="CCCF51"/>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588" autoAdjust="0"/>
    <p:restoredTop sz="94662" autoAdjust="0"/>
  </p:normalViewPr>
  <p:slideViewPr>
    <p:cSldViewPr>
      <p:cViewPr>
        <p:scale>
          <a:sx n="70" d="100"/>
          <a:sy n="70" d="100"/>
        </p:scale>
        <p:origin x="-1742" y="-62"/>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6088" cy="50165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902075" y="0"/>
            <a:ext cx="2986088" cy="501650"/>
          </a:xfrm>
          <a:prstGeom prst="rect">
            <a:avLst/>
          </a:prstGeom>
        </p:spPr>
        <p:txBody>
          <a:bodyPr vert="horz" lIns="91440" tIns="45720" rIns="91440" bIns="45720" rtlCol="0"/>
          <a:lstStyle>
            <a:lvl1pPr algn="r">
              <a:defRPr sz="1200"/>
            </a:lvl1pPr>
          </a:lstStyle>
          <a:p>
            <a:pPr>
              <a:defRPr/>
            </a:pPr>
            <a:fld id="{A405A3AB-E87D-4927-A4B1-F2153F8D17BA}" type="datetimeFigureOut">
              <a:rPr lang="en-US"/>
              <a:pPr>
                <a:defRPr/>
              </a:pPr>
              <a:t>6/28/2019</a:t>
            </a:fld>
            <a:endParaRPr lang="en-US"/>
          </a:p>
        </p:txBody>
      </p:sp>
      <p:sp>
        <p:nvSpPr>
          <p:cNvPr id="4" name="Slide Image Placeholder 3"/>
          <p:cNvSpPr>
            <a:spLocks noGrp="1" noRot="1" noChangeAspect="1"/>
          </p:cNvSpPr>
          <p:nvPr>
            <p:ph type="sldImg" idx="2"/>
          </p:nvPr>
        </p:nvSpPr>
        <p:spPr>
          <a:xfrm>
            <a:off x="939800" y="750888"/>
            <a:ext cx="5010150" cy="37592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8975" y="4760913"/>
            <a:ext cx="5511800" cy="4510087"/>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9518650"/>
            <a:ext cx="2986088" cy="50165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902075" y="9518650"/>
            <a:ext cx="2986088" cy="501650"/>
          </a:xfrm>
          <a:prstGeom prst="rect">
            <a:avLst/>
          </a:prstGeom>
        </p:spPr>
        <p:txBody>
          <a:bodyPr vert="horz" lIns="91440" tIns="45720" rIns="91440" bIns="45720" rtlCol="0" anchor="b"/>
          <a:lstStyle>
            <a:lvl1pPr algn="r">
              <a:defRPr sz="1200"/>
            </a:lvl1pPr>
          </a:lstStyle>
          <a:p>
            <a:pPr>
              <a:defRPr/>
            </a:pPr>
            <a:fld id="{E142258B-75D6-477F-8429-D08E6574BF8A}"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174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6882360-A1F5-4627-8B53-FA997117DA45}" type="slidenum">
              <a:rPr lang="en-US" smtClean="0"/>
              <a:pPr/>
              <a:t>3</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700FB917-EF9C-4389-9303-BBB8582DEB16}" type="datetimeFigureOut">
              <a:rPr lang="en-US"/>
              <a:pPr>
                <a:defRPr/>
              </a:pPr>
              <a:t>6/28/2019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82A7489-FA4A-4C6A-9E1E-88B5FC9D63F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C6FB527-69E7-48D8-B3EB-476A66EEF703}" type="datetimeFigureOut">
              <a:rPr lang="en-US"/>
              <a:pPr>
                <a:defRPr/>
              </a:pPr>
              <a:t>6/28/2019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39F32A7-E090-4B99-91C1-41A699F3A13B}"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AFEDA82-6A03-4D2E-86BC-0670B2A22091}" type="datetimeFigureOut">
              <a:rPr lang="en-US"/>
              <a:pPr>
                <a:defRPr/>
              </a:pPr>
              <a:t>6/28/2019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AFD2822-BEC0-477F-81C0-17B81B416F1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9BD6920-5DF5-4EEA-83CD-3A141315F3B8}" type="datetimeFigureOut">
              <a:rPr lang="en-US"/>
              <a:pPr>
                <a:defRPr/>
              </a:pPr>
              <a:t>6/28/2019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A0942FE-C7AE-4096-BC3C-35BFCFBBAB3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E5417FBF-E012-46B5-A53F-A8E9D484E652}" type="datetimeFigureOut">
              <a:rPr lang="en-US"/>
              <a:pPr>
                <a:defRPr/>
              </a:pPr>
              <a:t>6/28/2019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753A138-08EF-4E79-9C66-62EEB3FF30F5}"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E1168453-FAC3-43E8-B798-A481E9BA526F}" type="datetimeFigureOut">
              <a:rPr lang="en-US"/>
              <a:pPr>
                <a:defRPr/>
              </a:pPr>
              <a:t>6/28/2019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060FDBB-2E65-4039-A63A-4D3B15F1C23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C8ECE533-9395-4189-A292-347353F36CF9}" type="datetimeFigureOut">
              <a:rPr lang="en-US"/>
              <a:pPr>
                <a:defRPr/>
              </a:pPr>
              <a:t>6/28/2019</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62504CA4-5D3D-4DD0-90E3-93FB5D4CCA1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23F2E120-5782-471C-8F2F-9DA227490B4C}" type="datetimeFigureOut">
              <a:rPr lang="en-US"/>
              <a:pPr>
                <a:defRPr/>
              </a:pPr>
              <a:t>6/28/2019</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A3865E01-AA2A-47A1-AC32-1FE15AECDAD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BF89B57-75D0-4A9C-804D-817291836D18}" type="datetimeFigureOut">
              <a:rPr lang="en-US"/>
              <a:pPr>
                <a:defRPr/>
              </a:pPr>
              <a:t>6/28/2019</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2F1424FB-D9D8-44FE-AE5E-3E4D5D87ACED}"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7930C4B-AB34-4718-B39B-337669493798}" type="datetimeFigureOut">
              <a:rPr lang="en-US"/>
              <a:pPr>
                <a:defRPr/>
              </a:pPr>
              <a:t>6/28/2019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2A0C8AB-B020-49D7-8C08-892A3DBCFF4F}"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6AB2370-9047-422D-B6FD-E6358C90BD0C}" type="datetimeFigureOut">
              <a:rPr lang="en-US"/>
              <a:pPr>
                <a:defRPr/>
              </a:pPr>
              <a:t>6/28/2019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21F6DD4-4AE4-442A-930A-16A957688CB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F3FD0A96-4497-486B-883B-7E1B49E1C57C}" type="datetimeFigureOut">
              <a:rPr lang="en-US"/>
              <a:pPr>
                <a:defRPr/>
              </a:pPr>
              <a:t>6/28/2019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B4BA594E-AF1C-4119-8549-777C15DA02C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a:xfrm>
            <a:off x="1143000" y="-200025"/>
            <a:ext cx="6019800" cy="1066800"/>
          </a:xfrm>
        </p:spPr>
        <p:txBody>
          <a:bodyPr/>
          <a:lstStyle/>
          <a:p>
            <a:pPr algn="l" eaLnBrk="1" hangingPunct="1"/>
            <a:r>
              <a:rPr lang="en-US" sz="2000" b="1" smtClean="0"/>
              <a:t>COST CLINIMARK </a:t>
            </a:r>
            <a:r>
              <a:rPr lang="en-GB" sz="2000" b="1" smtClean="0"/>
              <a:t>TRAINING SCHOOL </a:t>
            </a:r>
            <a:br>
              <a:rPr lang="en-GB" sz="2000" b="1" smtClean="0"/>
            </a:br>
            <a:r>
              <a:rPr lang="en-GB" sz="2000" b="1" smtClean="0"/>
              <a:t>Approaches for Biomarker Discovery and Validation </a:t>
            </a:r>
            <a:endParaRPr lang="en-US" sz="2000" smtClean="0"/>
          </a:p>
        </p:txBody>
      </p:sp>
      <p:graphicFrame>
        <p:nvGraphicFramePr>
          <p:cNvPr id="14361" name="Group 25"/>
          <p:cNvGraphicFramePr>
            <a:graphicFrameLocks noGrp="1"/>
          </p:cNvGraphicFramePr>
          <p:nvPr/>
        </p:nvGraphicFramePr>
        <p:xfrm>
          <a:off x="34925" y="744538"/>
          <a:ext cx="5527675" cy="981456"/>
        </p:xfrm>
        <a:graphic>
          <a:graphicData uri="http://schemas.openxmlformats.org/drawingml/2006/table">
            <a:tbl>
              <a:tblPr/>
              <a:tblGrid>
                <a:gridCol w="2705100"/>
                <a:gridCol w="2822575"/>
              </a:tblGrid>
              <a:tr h="228600">
                <a:tc>
                  <a:txBody>
                    <a:bodyPr/>
                    <a:lstStyle/>
                    <a:p>
                      <a:pPr marL="0" marR="0" lvl="0" indent="-68263" algn="l" defTabSz="914400" rtl="0" eaLnBrk="1" fontAlgn="base" latinLnBrk="0" hangingPunct="1">
                        <a:lnSpc>
                          <a:spcPct val="115000"/>
                        </a:lnSpc>
                        <a:spcBef>
                          <a:spcPts val="300"/>
                        </a:spcBef>
                        <a:spcAft>
                          <a:spcPts val="300"/>
                        </a:spcAft>
                        <a:buClrTx/>
                        <a:buSzTx/>
                        <a:buFontTx/>
                        <a:buNone/>
                        <a:tabLst/>
                      </a:pPr>
                      <a:r>
                        <a:rPr kumimoji="0" lang="en-US" sz="1400" b="1" i="0" u="none" strike="noStrike" cap="none" normalizeH="0" baseline="0" smtClean="0">
                          <a:ln>
                            <a:noFill/>
                          </a:ln>
                          <a:solidFill>
                            <a:srgbClr val="FFFFFF"/>
                          </a:solidFill>
                          <a:effectLst/>
                          <a:latin typeface="Calibri" pitchFamily="34" charset="0"/>
                        </a:rPr>
                        <a:t>Exact dates of the Training School:</a:t>
                      </a:r>
                      <a:endParaRPr kumimoji="0" lang="en-US" sz="1400" b="1" i="0" u="none" strike="noStrike" cap="none" normalizeH="0" baseline="0" smtClean="0">
                        <a:ln>
                          <a:noFill/>
                        </a:ln>
                        <a:solidFill>
                          <a:srgbClr val="FFFFFF"/>
                        </a:solidFill>
                        <a:effectLst/>
                        <a:latin typeface="Arial" charset="0"/>
                        <a:ea typeface="Calibri" pitchFamily="34" charset="0"/>
                        <a:cs typeface="Times New Roman" pitchFamily="18" charset="0"/>
                      </a:endParaRPr>
                    </a:p>
                  </a:txBody>
                  <a:tcPr marL="9017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pPr>
                      <a:r>
                        <a:rPr kumimoji="0" lang="en-US" sz="1400" b="1" i="0" u="none" strike="noStrike" cap="none" normalizeH="0" baseline="0" smtClean="0">
                          <a:ln>
                            <a:noFill/>
                          </a:ln>
                          <a:solidFill>
                            <a:srgbClr val="FFFFFF"/>
                          </a:solidFill>
                          <a:effectLst/>
                          <a:latin typeface="Calibri" pitchFamily="34" charset="0"/>
                        </a:rPr>
                        <a:t>September 23</a:t>
                      </a:r>
                      <a:r>
                        <a:rPr kumimoji="0" lang="en-US" sz="1400" b="1" i="0" u="none" strike="noStrike" cap="none" normalizeH="0" baseline="30000" smtClean="0">
                          <a:ln>
                            <a:noFill/>
                          </a:ln>
                          <a:solidFill>
                            <a:srgbClr val="FFFFFF"/>
                          </a:solidFill>
                          <a:effectLst/>
                          <a:latin typeface="Calibri" pitchFamily="34" charset="0"/>
                        </a:rPr>
                        <a:t>rd</a:t>
                      </a:r>
                      <a:r>
                        <a:rPr kumimoji="0" lang="en-US" sz="1400" b="1" i="0" u="none" strike="noStrike" cap="none" normalizeH="0" baseline="0" smtClean="0">
                          <a:ln>
                            <a:noFill/>
                          </a:ln>
                          <a:solidFill>
                            <a:srgbClr val="FFFFFF"/>
                          </a:solidFill>
                          <a:effectLst/>
                          <a:latin typeface="Calibri" pitchFamily="34" charset="0"/>
                        </a:rPr>
                        <a:t> to 27</a:t>
                      </a:r>
                      <a:r>
                        <a:rPr kumimoji="0" lang="en-US" sz="1400" b="1" i="0" u="none" strike="noStrike" cap="none" normalizeH="0" baseline="30000" smtClean="0">
                          <a:ln>
                            <a:noFill/>
                          </a:ln>
                          <a:solidFill>
                            <a:srgbClr val="FFFFFF"/>
                          </a:solidFill>
                          <a:effectLst/>
                          <a:latin typeface="Calibri" pitchFamily="34" charset="0"/>
                        </a:rPr>
                        <a:t>th</a:t>
                      </a:r>
                      <a:r>
                        <a:rPr kumimoji="0" lang="en-US" sz="1400" b="1" i="0" u="none" strike="noStrike" cap="none" normalizeH="0" baseline="0" smtClean="0">
                          <a:ln>
                            <a:noFill/>
                          </a:ln>
                          <a:solidFill>
                            <a:srgbClr val="FFFFFF"/>
                          </a:solidFill>
                          <a:effectLst/>
                          <a:latin typeface="Calibri" pitchFamily="34" charset="0"/>
                        </a:rPr>
                        <a:t> </a:t>
                      </a:r>
                      <a:r>
                        <a:rPr kumimoji="0" lang="el-GR" sz="1400" b="1" i="0" u="none" strike="noStrike" cap="none" normalizeH="0" baseline="0" smtClean="0">
                          <a:ln>
                            <a:noFill/>
                          </a:ln>
                          <a:solidFill>
                            <a:srgbClr val="FFFFFF"/>
                          </a:solidFill>
                          <a:effectLst/>
                          <a:latin typeface="Calibri" pitchFamily="34" charset="0"/>
                        </a:rPr>
                        <a:t>2019</a:t>
                      </a:r>
                      <a:endParaRPr kumimoji="0" lang="en-US" sz="1400" b="1" i="0" u="none" strike="noStrike" cap="none" normalizeH="0" baseline="0" smtClean="0">
                        <a:ln>
                          <a:noFill/>
                        </a:ln>
                        <a:solidFill>
                          <a:srgbClr val="FFFFFF"/>
                        </a:solidFill>
                        <a:effectLst/>
                        <a:latin typeface="Calibri" pitchFamily="34" charset="0"/>
                      </a:endParaRPr>
                    </a:p>
                    <a:p>
                      <a:pPr marL="0" marR="0" lvl="0" indent="0" algn="l" defTabSz="914400" rtl="0" eaLnBrk="1" fontAlgn="base" latinLnBrk="0" hangingPunct="1">
                        <a:lnSpc>
                          <a:spcPct val="115000"/>
                        </a:lnSpc>
                        <a:spcBef>
                          <a:spcPct val="0"/>
                        </a:spcBef>
                        <a:spcAft>
                          <a:spcPct val="0"/>
                        </a:spcAft>
                        <a:buClrTx/>
                        <a:buSzTx/>
                        <a:buFontTx/>
                        <a:buNone/>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pPr>
                      <a:r>
                        <a:rPr kumimoji="0" lang="el-GR" sz="1400" b="1" i="0" u="none" strike="noStrike" cap="none" normalizeH="0" baseline="0" smtClean="0">
                          <a:ln>
                            <a:noFill/>
                          </a:ln>
                          <a:solidFill>
                            <a:srgbClr val="FFFFFF"/>
                          </a:solidFill>
                          <a:effectLst/>
                          <a:latin typeface="Calibri" pitchFamily="34" charset="0"/>
                        </a:rPr>
                        <a:t> </a:t>
                      </a:r>
                      <a:r>
                        <a:rPr kumimoji="0" lang="en-US" sz="1400" b="1" i="0" u="none" strike="noStrike" cap="none" normalizeH="0" baseline="0" smtClean="0">
                          <a:ln>
                            <a:noFill/>
                          </a:ln>
                          <a:solidFill>
                            <a:srgbClr val="FFFFFF"/>
                          </a:solidFill>
                          <a:effectLst/>
                          <a:latin typeface="Calibri" pitchFamily="34" charset="0"/>
                        </a:rPr>
                        <a:t> Venue: Spetses Hotel, Greece</a:t>
                      </a:r>
                      <a:endParaRPr kumimoji="0" lang="en-US" sz="1400" b="1" i="0" u="none" strike="noStrike" cap="none" normalizeH="0" baseline="0" smtClean="0">
                        <a:ln>
                          <a:noFill/>
                        </a:ln>
                        <a:solidFill>
                          <a:srgbClr val="FFFFFF"/>
                        </a:solidFill>
                        <a:effectLst/>
                        <a:latin typeface="Arial" charset="0"/>
                        <a:ea typeface="Calibri" pitchFamily="34" charset="0"/>
                        <a:cs typeface="Times New Roman" pitchFamily="18" charset="0"/>
                      </a:endParaRPr>
                    </a:p>
                  </a:txBody>
                  <a:tcPr marL="9017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228600">
                <a:tc>
                  <a:txBody>
                    <a:bodyPr/>
                    <a:lstStyle/>
                    <a:p>
                      <a:pPr marL="0" marR="0" lvl="0" indent="-68263" algn="l" defTabSz="914400" rtl="0" eaLnBrk="1" fontAlgn="base" latinLnBrk="0" hangingPunct="1">
                        <a:lnSpc>
                          <a:spcPct val="115000"/>
                        </a:lnSpc>
                        <a:spcBef>
                          <a:spcPts val="300"/>
                        </a:spcBef>
                        <a:spcAft>
                          <a:spcPts val="300"/>
                        </a:spcAft>
                        <a:buClrTx/>
                        <a:buSzTx/>
                        <a:buFontTx/>
                        <a:buNone/>
                        <a:tabLst/>
                      </a:pPr>
                      <a:r>
                        <a:rPr kumimoji="0" lang="en-US" sz="1400" b="1" i="0" u="none" strike="noStrike" cap="none" normalizeH="0" baseline="0" smtClean="0">
                          <a:ln>
                            <a:noFill/>
                          </a:ln>
                          <a:solidFill>
                            <a:srgbClr val="FFFFFF"/>
                          </a:solidFill>
                          <a:effectLst/>
                          <a:latin typeface="Calibri" pitchFamily="34" charset="0"/>
                        </a:rPr>
                        <a:t>Number of working days (nights):</a:t>
                      </a:r>
                      <a:endParaRPr kumimoji="0" lang="en-US" sz="1400" b="1" i="0" u="none" strike="noStrike" cap="none" normalizeH="0" baseline="0" smtClean="0">
                        <a:ln>
                          <a:noFill/>
                        </a:ln>
                        <a:solidFill>
                          <a:srgbClr val="FFFFFF"/>
                        </a:solidFill>
                        <a:effectLst/>
                        <a:latin typeface="Arial" charset="0"/>
                        <a:ea typeface="Calibri" pitchFamily="34" charset="0"/>
                        <a:cs typeface="Times New Roman" pitchFamily="18" charset="0"/>
                      </a:endParaRPr>
                    </a:p>
                  </a:txBody>
                  <a:tcPr marL="9017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15000"/>
                        </a:lnSpc>
                        <a:spcBef>
                          <a:spcPts val="300"/>
                        </a:spcBef>
                        <a:spcAft>
                          <a:spcPts val="300"/>
                        </a:spcAft>
                        <a:buClrTx/>
                        <a:buSzTx/>
                        <a:buFontTx/>
                        <a:buNone/>
                        <a:tabLst/>
                      </a:pPr>
                      <a:r>
                        <a:rPr kumimoji="0" lang="en-US" sz="1400" b="0" i="0" u="none" strike="noStrike" cap="none" normalizeH="0" baseline="0" smtClean="0">
                          <a:ln>
                            <a:noFill/>
                          </a:ln>
                          <a:solidFill>
                            <a:srgbClr val="000000"/>
                          </a:solidFill>
                          <a:effectLst/>
                          <a:latin typeface="Calibri" pitchFamily="34" charset="0"/>
                        </a:rPr>
                        <a:t>41/4 days (5 nights)</a:t>
                      </a:r>
                      <a:endParaRPr kumimoji="0" lang="en-US" sz="1400" b="0" i="0" u="none" strike="noStrike" cap="none" normalizeH="0" baseline="0" smtClean="0">
                        <a:ln>
                          <a:noFill/>
                        </a:ln>
                        <a:solidFill>
                          <a:srgbClr val="000000"/>
                        </a:solidFill>
                        <a:effectLst/>
                        <a:latin typeface="Arial" charset="0"/>
                        <a:ea typeface="Calibri" pitchFamily="34" charset="0"/>
                        <a:cs typeface="Times New Roman" pitchFamily="18" charset="0"/>
                      </a:endParaRPr>
                    </a:p>
                  </a:txBody>
                  <a:tcPr marL="9017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228600">
                <a:tc>
                  <a:txBody>
                    <a:bodyPr/>
                    <a:lstStyle/>
                    <a:p>
                      <a:pPr marL="0" marR="0" lvl="0" indent="-68263" algn="l" defTabSz="914400" rtl="0" eaLnBrk="1" fontAlgn="base" latinLnBrk="0" hangingPunct="1">
                        <a:lnSpc>
                          <a:spcPct val="115000"/>
                        </a:lnSpc>
                        <a:spcBef>
                          <a:spcPts val="300"/>
                        </a:spcBef>
                        <a:spcAft>
                          <a:spcPts val="300"/>
                        </a:spcAft>
                        <a:buClrTx/>
                        <a:buSzTx/>
                        <a:buFontTx/>
                        <a:buNone/>
                        <a:tabLst/>
                      </a:pPr>
                      <a:r>
                        <a:rPr kumimoji="0" lang="en-US" sz="1400" b="1" i="0" u="none" strike="noStrike" cap="none" normalizeH="0" baseline="0" smtClean="0">
                          <a:ln>
                            <a:noFill/>
                          </a:ln>
                          <a:solidFill>
                            <a:srgbClr val="FFFFFF"/>
                          </a:solidFill>
                          <a:effectLst/>
                          <a:latin typeface="Calibri" pitchFamily="34" charset="0"/>
                        </a:rPr>
                        <a:t>Deadline for applications</a:t>
                      </a:r>
                      <a:endParaRPr kumimoji="0" lang="en-US" sz="1400" b="1" i="0" u="none" strike="noStrike" cap="none" normalizeH="0" baseline="0" smtClean="0">
                        <a:ln>
                          <a:noFill/>
                        </a:ln>
                        <a:solidFill>
                          <a:srgbClr val="FFFFFF"/>
                        </a:solidFill>
                        <a:effectLst/>
                        <a:latin typeface="Arial" charset="0"/>
                        <a:ea typeface="Calibri" pitchFamily="34" charset="0"/>
                        <a:cs typeface="Times New Roman" pitchFamily="18" charset="0"/>
                      </a:endParaRPr>
                    </a:p>
                  </a:txBody>
                  <a:tcPr marL="9017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15000"/>
                        </a:lnSpc>
                        <a:spcBef>
                          <a:spcPts val="300"/>
                        </a:spcBef>
                        <a:spcAft>
                          <a:spcPts val="300"/>
                        </a:spcAft>
                        <a:buClrTx/>
                        <a:buSzTx/>
                        <a:buFontTx/>
                        <a:buNone/>
                        <a:tabLst/>
                      </a:pPr>
                      <a:r>
                        <a:rPr kumimoji="0" lang="en-US" sz="1400" b="0" i="0" u="none" strike="noStrike" cap="none" normalizeH="0" baseline="0" smtClean="0">
                          <a:ln>
                            <a:noFill/>
                          </a:ln>
                          <a:solidFill>
                            <a:srgbClr val="000000"/>
                          </a:solidFill>
                          <a:effectLst/>
                          <a:latin typeface="Calibri" pitchFamily="34" charset="0"/>
                        </a:rPr>
                        <a:t>19</a:t>
                      </a:r>
                      <a:r>
                        <a:rPr kumimoji="0" lang="en-US" sz="1400" b="0" i="0" u="none" strike="noStrike" cap="none" normalizeH="0" baseline="30000" smtClean="0">
                          <a:ln>
                            <a:noFill/>
                          </a:ln>
                          <a:solidFill>
                            <a:srgbClr val="000000"/>
                          </a:solidFill>
                          <a:effectLst/>
                          <a:latin typeface="Calibri" pitchFamily="34" charset="0"/>
                        </a:rPr>
                        <a:t>th</a:t>
                      </a:r>
                      <a:r>
                        <a:rPr kumimoji="0" lang="en-US" sz="1400" b="0" i="0" u="none" strike="noStrike" cap="none" normalizeH="0" baseline="0" smtClean="0">
                          <a:ln>
                            <a:noFill/>
                          </a:ln>
                          <a:solidFill>
                            <a:srgbClr val="000000"/>
                          </a:solidFill>
                          <a:effectLst/>
                          <a:latin typeface="Calibri" pitchFamily="34" charset="0"/>
                        </a:rPr>
                        <a:t> July 2019</a:t>
                      </a:r>
                      <a:endParaRPr kumimoji="0" lang="en-US" sz="1400" b="0" i="0" u="none" strike="noStrike" cap="none" normalizeH="0" baseline="0" smtClean="0">
                        <a:ln>
                          <a:noFill/>
                        </a:ln>
                        <a:solidFill>
                          <a:srgbClr val="000000"/>
                        </a:solidFill>
                        <a:effectLst/>
                        <a:latin typeface="Arial" charset="0"/>
                        <a:ea typeface="Calibri" pitchFamily="34" charset="0"/>
                        <a:cs typeface="Times New Roman" pitchFamily="18" charset="0"/>
                      </a:endParaRPr>
                    </a:p>
                  </a:txBody>
                  <a:tcPr marL="9017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bl>
          </a:graphicData>
        </a:graphic>
      </p:graphicFrame>
      <p:sp>
        <p:nvSpPr>
          <p:cNvPr id="14352" name="TextBox 1"/>
          <p:cNvSpPr txBox="1">
            <a:spLocks noChangeArrowheads="1"/>
          </p:cNvSpPr>
          <p:nvPr/>
        </p:nvSpPr>
        <p:spPr bwMode="auto">
          <a:xfrm>
            <a:off x="0" y="1752600"/>
            <a:ext cx="9220200" cy="1016000"/>
          </a:xfrm>
          <a:prstGeom prst="rect">
            <a:avLst/>
          </a:prstGeom>
          <a:noFill/>
          <a:ln w="9525">
            <a:noFill/>
            <a:miter lim="800000"/>
            <a:headEnd/>
            <a:tailEnd/>
          </a:ln>
        </p:spPr>
        <p:txBody>
          <a:bodyPr>
            <a:spAutoFit/>
          </a:bodyPr>
          <a:lstStyle/>
          <a:p>
            <a:r>
              <a:rPr lang="en-US" sz="2000" b="1">
                <a:latin typeface="Calibri" pitchFamily="34" charset="0"/>
              </a:rPr>
              <a:t>Participants</a:t>
            </a:r>
          </a:p>
          <a:p>
            <a:r>
              <a:rPr lang="en-US" sz="2000" b="1">
                <a:latin typeface="Calibri" pitchFamily="34" charset="0"/>
              </a:rPr>
              <a:t>Instructors: 24 Senior Researchers from Academia, Industry and Regulatory Agencies</a:t>
            </a:r>
          </a:p>
          <a:p>
            <a:r>
              <a:rPr lang="en-US" sz="2000" b="1">
                <a:latin typeface="Calibri" pitchFamily="34" charset="0"/>
              </a:rPr>
              <a:t>Trainees: 60 PhD/MSc students and scientists involved in biomarker research</a:t>
            </a:r>
          </a:p>
        </p:txBody>
      </p:sp>
      <p:pic>
        <p:nvPicPr>
          <p:cNvPr id="14353" name="Picture 2" descr="https://clinimark.eu/templates/yootheme/cache/logo-e9f6936b.png"/>
          <p:cNvPicPr>
            <a:picLocks noChangeAspect="1" noChangeArrowheads="1"/>
          </p:cNvPicPr>
          <p:nvPr/>
        </p:nvPicPr>
        <p:blipFill>
          <a:blip r:embed="rId2" cstate="print"/>
          <a:srcRect/>
          <a:stretch>
            <a:fillRect/>
          </a:stretch>
        </p:blipFill>
        <p:spPr bwMode="auto">
          <a:xfrm>
            <a:off x="7448550" y="1212850"/>
            <a:ext cx="1609725" cy="762000"/>
          </a:xfrm>
          <a:prstGeom prst="rect">
            <a:avLst/>
          </a:prstGeom>
          <a:noFill/>
          <a:ln w="9525">
            <a:noFill/>
            <a:miter lim="800000"/>
            <a:headEnd/>
            <a:tailEnd/>
          </a:ln>
        </p:spPr>
      </p:pic>
      <p:sp>
        <p:nvSpPr>
          <p:cNvPr id="14354" name="Rectangle 3"/>
          <p:cNvSpPr>
            <a:spLocks noChangeArrowheads="1"/>
          </p:cNvSpPr>
          <p:nvPr/>
        </p:nvSpPr>
        <p:spPr bwMode="auto">
          <a:xfrm>
            <a:off x="7162800" y="838200"/>
            <a:ext cx="2008188" cy="304800"/>
          </a:xfrm>
          <a:prstGeom prst="rect">
            <a:avLst/>
          </a:prstGeom>
          <a:noFill/>
          <a:ln w="9525">
            <a:noFill/>
            <a:miter lim="800000"/>
            <a:headEnd/>
            <a:tailEnd/>
          </a:ln>
        </p:spPr>
        <p:txBody>
          <a:bodyPr wrap="none">
            <a:spAutoFit/>
          </a:bodyPr>
          <a:lstStyle/>
          <a:p>
            <a:r>
              <a:rPr lang="en-US" sz="1400" b="1"/>
              <a:t>CA16113 - CliniMARK</a:t>
            </a:r>
          </a:p>
        </p:txBody>
      </p:sp>
      <p:pic>
        <p:nvPicPr>
          <p:cNvPr id="14355" name="Picture 12" descr="https://clinimark.eu/templates/yootheme/cache/euCostLogo-5ccc5970.png"/>
          <p:cNvPicPr>
            <a:picLocks noChangeAspect="1" noChangeArrowheads="1"/>
          </p:cNvPicPr>
          <p:nvPr/>
        </p:nvPicPr>
        <p:blipFill>
          <a:blip r:embed="rId3" cstate="print"/>
          <a:srcRect/>
          <a:stretch>
            <a:fillRect/>
          </a:stretch>
        </p:blipFill>
        <p:spPr bwMode="auto">
          <a:xfrm>
            <a:off x="6629400" y="-98425"/>
            <a:ext cx="2514600" cy="974725"/>
          </a:xfrm>
          <a:prstGeom prst="rect">
            <a:avLst/>
          </a:prstGeom>
          <a:noFill/>
          <a:ln w="9525">
            <a:noFill/>
            <a:miter lim="800000"/>
            <a:headEnd/>
            <a:tailEnd/>
          </a:ln>
        </p:spPr>
      </p:pic>
      <p:pic>
        <p:nvPicPr>
          <p:cNvPr id="14356" name="Picture 22" descr="Transcoloncan"/>
          <p:cNvPicPr>
            <a:picLocks noChangeAspect="1" noChangeArrowheads="1"/>
          </p:cNvPicPr>
          <p:nvPr/>
        </p:nvPicPr>
        <p:blipFill>
          <a:blip r:embed="rId4" cstate="print"/>
          <a:srcRect/>
          <a:stretch>
            <a:fillRect/>
          </a:stretch>
        </p:blipFill>
        <p:spPr bwMode="auto">
          <a:xfrm>
            <a:off x="6019800" y="1295400"/>
            <a:ext cx="933450" cy="762000"/>
          </a:xfrm>
          <a:prstGeom prst="rect">
            <a:avLst/>
          </a:prstGeom>
          <a:noFill/>
          <a:ln w="9525">
            <a:noFill/>
            <a:miter lim="800000"/>
            <a:headEnd/>
            <a:tailEnd/>
          </a:ln>
        </p:spPr>
      </p:pic>
      <p:pic>
        <p:nvPicPr>
          <p:cNvPr id="14357" name="Picture 24" descr="Cost Action CA17118"/>
          <p:cNvPicPr>
            <a:picLocks noChangeAspect="1" noChangeArrowheads="1"/>
          </p:cNvPicPr>
          <p:nvPr/>
        </p:nvPicPr>
        <p:blipFill>
          <a:blip r:embed="rId5" cstate="print"/>
          <a:srcRect/>
          <a:stretch>
            <a:fillRect/>
          </a:stretch>
        </p:blipFill>
        <p:spPr bwMode="auto">
          <a:xfrm>
            <a:off x="6000750" y="739775"/>
            <a:ext cx="933450" cy="533400"/>
          </a:xfrm>
          <a:prstGeom prst="rect">
            <a:avLst/>
          </a:prstGeom>
          <a:noFill/>
          <a:ln w="9525">
            <a:noFill/>
            <a:miter lim="800000"/>
            <a:headEnd/>
            <a:tailEnd/>
          </a:ln>
        </p:spPr>
      </p:pic>
      <p:sp>
        <p:nvSpPr>
          <p:cNvPr id="2" name="Rectangle 1"/>
          <p:cNvSpPr/>
          <p:nvPr/>
        </p:nvSpPr>
        <p:spPr>
          <a:xfrm>
            <a:off x="-15875" y="2971800"/>
            <a:ext cx="8991600" cy="3970338"/>
          </a:xfrm>
          <a:prstGeom prst="rect">
            <a:avLst/>
          </a:prstGeom>
        </p:spPr>
        <p:txBody>
          <a:bodyPr>
            <a:spAutoFit/>
          </a:bodyPr>
          <a:lstStyle/>
          <a:p>
            <a:pPr algn="just">
              <a:defRPr/>
            </a:pPr>
            <a:r>
              <a:rPr lang="en-GB" dirty="0">
                <a:latin typeface="+mn-lt"/>
              </a:rPr>
              <a:t>The quest for novel biomarkers is a popular research activity with high productivity. Thousands of studies are published claiming the discovery of biomarkers suitable for improving disease management. </a:t>
            </a:r>
            <a:r>
              <a:rPr lang="en-GB" b="1" dirty="0">
                <a:latin typeface="+mn-lt"/>
              </a:rPr>
              <a:t>The stark reality though indicates that very few potential biomarkers are approved for clinical use</a:t>
            </a:r>
            <a:r>
              <a:rPr lang="en-GB" dirty="0">
                <a:latin typeface="+mn-lt"/>
              </a:rPr>
              <a:t>. The application of </a:t>
            </a:r>
            <a:r>
              <a:rPr lang="en-GB" dirty="0" err="1">
                <a:latin typeface="+mn-lt"/>
              </a:rPr>
              <a:t>omics</a:t>
            </a:r>
            <a:r>
              <a:rPr lang="en-GB" dirty="0">
                <a:latin typeface="+mn-lt"/>
              </a:rPr>
              <a:t> approaches (Genomics, </a:t>
            </a:r>
            <a:r>
              <a:rPr lang="en-GB" dirty="0" err="1">
                <a:latin typeface="+mn-lt"/>
              </a:rPr>
              <a:t>Transcriptomics</a:t>
            </a:r>
            <a:r>
              <a:rPr lang="en-GB" dirty="0">
                <a:latin typeface="+mn-lt"/>
              </a:rPr>
              <a:t>, Proteomics, Metabolomics, etc.) in biomarker discovery has contributed significantly in increasing the number of publications reporting initial findings that are not validated. Major issues associated with this dire situation are the difficulty in analytical validation of robust biomarker assays, flawed study design, and the inability to exploit the full potential of high-throughput </a:t>
            </a:r>
            <a:r>
              <a:rPr lang="en-GB" dirty="0" err="1">
                <a:latin typeface="+mn-lt"/>
              </a:rPr>
              <a:t>omics</a:t>
            </a:r>
            <a:r>
              <a:rPr lang="en-GB" dirty="0">
                <a:latin typeface="+mn-lt"/>
              </a:rPr>
              <a:t> approaches. </a:t>
            </a:r>
            <a:r>
              <a:rPr lang="en-GB" b="1" dirty="0">
                <a:latin typeface="+mn-lt"/>
              </a:rPr>
              <a:t>Thus, there is a waste of research resources without tangible benefits to society.</a:t>
            </a:r>
            <a:r>
              <a:rPr lang="en-GB" dirty="0">
                <a:latin typeface="+mn-lt"/>
              </a:rPr>
              <a:t> Moreover, there are many unmet clinical needs that are not currently addressed by the available biomarkers in diseases of high prevalence and of high financial and social cost such as cancer, cardiovascular disease, chronic kidney disease, and chronic obstructive pulmonary disease. This situation is partly due to a lack of education resources dedicated to </a:t>
            </a:r>
            <a:r>
              <a:rPr lang="en-GB" dirty="0" err="1">
                <a:latin typeface="+mn-lt"/>
              </a:rPr>
              <a:t>omics</a:t>
            </a:r>
            <a:r>
              <a:rPr lang="en-GB" dirty="0">
                <a:latin typeface="+mn-lt"/>
              </a:rPr>
              <a:t> studies in biomarker research.</a:t>
            </a:r>
            <a:endParaRPr lang="en-US" dirty="0">
              <a:latin typeface="+mn-lt"/>
            </a:endParaRPr>
          </a:p>
        </p:txBody>
      </p:sp>
      <p:sp>
        <p:nvSpPr>
          <p:cNvPr id="3" name="TextBox 2"/>
          <p:cNvSpPr txBox="1"/>
          <p:nvPr/>
        </p:nvSpPr>
        <p:spPr>
          <a:xfrm>
            <a:off x="2247900" y="2754313"/>
            <a:ext cx="4648200" cy="369887"/>
          </a:xfrm>
          <a:prstGeom prst="rect">
            <a:avLst/>
          </a:prstGeom>
          <a:noFill/>
        </p:spPr>
        <p:txBody>
          <a:bodyPr>
            <a:spAutoFit/>
          </a:bodyPr>
          <a:lstStyle/>
          <a:p>
            <a:pPr algn="ctr">
              <a:defRPr/>
            </a:pPr>
            <a:r>
              <a:rPr lang="en-US" b="1" dirty="0">
                <a:latin typeface="+mn-lt"/>
              </a:rPr>
              <a:t>Introduction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5"/>
          <p:cNvSpPr>
            <a:spLocks noChangeArrowheads="1"/>
          </p:cNvSpPr>
          <p:nvPr/>
        </p:nvSpPr>
        <p:spPr bwMode="auto">
          <a:xfrm>
            <a:off x="76200" y="2819400"/>
            <a:ext cx="8839200" cy="4032250"/>
          </a:xfrm>
          <a:prstGeom prst="rect">
            <a:avLst/>
          </a:prstGeom>
          <a:noFill/>
          <a:ln w="9525">
            <a:noFill/>
            <a:miter lim="800000"/>
            <a:headEnd/>
            <a:tailEnd/>
          </a:ln>
        </p:spPr>
        <p:txBody>
          <a:bodyPr>
            <a:spAutoFit/>
          </a:bodyPr>
          <a:lstStyle/>
          <a:p>
            <a:pPr algn="just"/>
            <a:r>
              <a:rPr lang="en-GB" sz="1600" b="1">
                <a:latin typeface="Calibri" pitchFamily="34" charset="0"/>
              </a:rPr>
              <a:t>The following topics</a:t>
            </a:r>
            <a:r>
              <a:rPr lang="en-GB" sz="1600">
                <a:latin typeface="Calibri" pitchFamily="34" charset="0"/>
              </a:rPr>
              <a:t> be covered during the workshop:</a:t>
            </a:r>
            <a:endParaRPr lang="en-US" sz="1600">
              <a:latin typeface="Calibri" pitchFamily="34" charset="0"/>
            </a:endParaRPr>
          </a:p>
          <a:p>
            <a:pPr algn="just"/>
            <a:r>
              <a:rPr lang="en-GB" sz="1600">
                <a:latin typeface="Calibri" pitchFamily="34" charset="0"/>
              </a:rPr>
              <a:t>A) Introduction to the different </a:t>
            </a:r>
            <a:r>
              <a:rPr lang="en-GB" sz="1600" b="1">
                <a:latin typeface="Calibri" pitchFamily="34" charset="0"/>
              </a:rPr>
              <a:t>biomarker types</a:t>
            </a:r>
            <a:r>
              <a:rPr lang="en-GB" sz="1600">
                <a:latin typeface="Calibri" pitchFamily="34" charset="0"/>
              </a:rPr>
              <a:t> (diagnostic, prognostic, etc.)</a:t>
            </a:r>
            <a:endParaRPr lang="en-US" sz="1600">
              <a:latin typeface="Calibri" pitchFamily="34" charset="0"/>
            </a:endParaRPr>
          </a:p>
          <a:p>
            <a:pPr algn="just"/>
            <a:r>
              <a:rPr lang="en-GB" sz="1600">
                <a:latin typeface="Calibri" pitchFamily="34" charset="0"/>
              </a:rPr>
              <a:t>B) Introduction to the different </a:t>
            </a:r>
            <a:r>
              <a:rPr lang="en-GB" sz="1600" b="1">
                <a:latin typeface="Calibri" pitchFamily="34" charset="0"/>
              </a:rPr>
              <a:t>omics approaches</a:t>
            </a:r>
            <a:r>
              <a:rPr lang="en-GB" sz="1600">
                <a:latin typeface="Calibri" pitchFamily="34" charset="0"/>
              </a:rPr>
              <a:t> and their application in the context of biomarker research</a:t>
            </a:r>
            <a:endParaRPr lang="en-US" sz="1600">
              <a:latin typeface="Calibri" pitchFamily="34" charset="0"/>
            </a:endParaRPr>
          </a:p>
          <a:p>
            <a:pPr algn="just"/>
            <a:r>
              <a:rPr lang="en-GB" sz="1600">
                <a:latin typeface="Calibri" pitchFamily="34" charset="0"/>
              </a:rPr>
              <a:t>C) Emphasis on the importance of </a:t>
            </a:r>
            <a:r>
              <a:rPr lang="en-GB" sz="1600" b="1">
                <a:latin typeface="Calibri" pitchFamily="34" charset="0"/>
              </a:rPr>
              <a:t>defining the biomarker context of use</a:t>
            </a:r>
            <a:r>
              <a:rPr lang="en-GB" sz="1600">
                <a:latin typeface="Calibri" pitchFamily="34" charset="0"/>
              </a:rPr>
              <a:t> in the clinical setting before initiating a research protocol on biomarker discovery and validation</a:t>
            </a:r>
            <a:endParaRPr lang="en-US" sz="1600">
              <a:latin typeface="Calibri" pitchFamily="34" charset="0"/>
            </a:endParaRPr>
          </a:p>
          <a:p>
            <a:pPr algn="just"/>
            <a:r>
              <a:rPr lang="en-GB" sz="1600">
                <a:latin typeface="Calibri" pitchFamily="34" charset="0"/>
              </a:rPr>
              <a:t>D) Presentation of </a:t>
            </a:r>
            <a:r>
              <a:rPr lang="en-GB" sz="1600" b="1">
                <a:latin typeface="Calibri" pitchFamily="34" charset="0"/>
              </a:rPr>
              <a:t>good biomarker practice guidelines</a:t>
            </a:r>
            <a:r>
              <a:rPr lang="en-GB" sz="1600">
                <a:latin typeface="Calibri" pitchFamily="34" charset="0"/>
              </a:rPr>
              <a:t> on:</a:t>
            </a:r>
            <a:endParaRPr lang="en-US" sz="1600">
              <a:latin typeface="Calibri" pitchFamily="34" charset="0"/>
            </a:endParaRPr>
          </a:p>
          <a:p>
            <a:pPr algn="just"/>
            <a:r>
              <a:rPr lang="en-GB" sz="1600">
                <a:latin typeface="Calibri" pitchFamily="34" charset="0"/>
              </a:rPr>
              <a:t>1. </a:t>
            </a:r>
            <a:r>
              <a:rPr lang="en-GB" sz="1600" b="1">
                <a:latin typeface="Calibri" pitchFamily="34" charset="0"/>
              </a:rPr>
              <a:t>study design </a:t>
            </a:r>
            <a:r>
              <a:rPr lang="en-GB" sz="1600">
                <a:latin typeface="Calibri" pitchFamily="34" charset="0"/>
              </a:rPr>
              <a:t>(number and type of samples, proper statistical analysis, reporting of all findings, etc.)</a:t>
            </a:r>
            <a:endParaRPr lang="en-US" sz="1600">
              <a:latin typeface="Calibri" pitchFamily="34" charset="0"/>
            </a:endParaRPr>
          </a:p>
          <a:p>
            <a:pPr algn="just"/>
            <a:r>
              <a:rPr lang="en-GB" sz="1600">
                <a:latin typeface="Calibri" pitchFamily="34" charset="0"/>
              </a:rPr>
              <a:t>2. </a:t>
            </a:r>
            <a:r>
              <a:rPr lang="en-GB" sz="1600" b="1">
                <a:latin typeface="Calibri" pitchFamily="34" charset="0"/>
              </a:rPr>
              <a:t>analytical validation of assays </a:t>
            </a:r>
            <a:r>
              <a:rPr lang="en-GB" sz="1600">
                <a:latin typeface="Calibri" pitchFamily="34" charset="0"/>
              </a:rPr>
              <a:t>(reproducibility, LOD, linearity, etc.)</a:t>
            </a:r>
            <a:endParaRPr lang="en-US" sz="1600">
              <a:latin typeface="Calibri" pitchFamily="34" charset="0"/>
            </a:endParaRPr>
          </a:p>
          <a:p>
            <a:pPr algn="just"/>
            <a:r>
              <a:rPr lang="en-GB" sz="1600">
                <a:latin typeface="Calibri" pitchFamily="34" charset="0"/>
              </a:rPr>
              <a:t>3. </a:t>
            </a:r>
            <a:r>
              <a:rPr lang="en-GB" sz="1600" b="1">
                <a:latin typeface="Calibri" pitchFamily="34" charset="0"/>
              </a:rPr>
              <a:t>clinical performance </a:t>
            </a:r>
            <a:r>
              <a:rPr lang="en-GB" sz="1600">
                <a:latin typeface="Calibri" pitchFamily="34" charset="0"/>
              </a:rPr>
              <a:t>(sensitivity, specificity, etc.), validation in an independent large set of samples (ideally multi-center study) by different researchers (external independent validation)</a:t>
            </a:r>
            <a:endParaRPr lang="en-US" sz="1600">
              <a:latin typeface="Calibri" pitchFamily="34" charset="0"/>
            </a:endParaRPr>
          </a:p>
          <a:p>
            <a:pPr algn="just"/>
            <a:r>
              <a:rPr lang="en-GB" sz="1600">
                <a:latin typeface="Calibri" pitchFamily="34" charset="0"/>
              </a:rPr>
              <a:t>4. comparison of the performance of the new biomarker with biomarkers already used in clinical practice (umbrella reviews)</a:t>
            </a:r>
            <a:endParaRPr lang="en-US" sz="1600">
              <a:latin typeface="Calibri" pitchFamily="34" charset="0"/>
            </a:endParaRPr>
          </a:p>
          <a:p>
            <a:pPr algn="just"/>
            <a:r>
              <a:rPr lang="en-GB" sz="1600">
                <a:latin typeface="Calibri" pitchFamily="34" charset="0"/>
              </a:rPr>
              <a:t>5. tools for assessing if biomarkers are effective in improving concrete</a:t>
            </a:r>
            <a:r>
              <a:rPr lang="en-US" sz="1600">
                <a:latin typeface="Calibri" pitchFamily="34" charset="0"/>
              </a:rPr>
              <a:t> </a:t>
            </a:r>
            <a:r>
              <a:rPr lang="fr-FR" sz="1600">
                <a:latin typeface="Calibri" pitchFamily="34" charset="0"/>
              </a:rPr>
              <a:t>patient clinical outcomes (randomized trials, etc.)</a:t>
            </a:r>
            <a:endParaRPr lang="en-US" sz="1600">
              <a:latin typeface="Calibri" pitchFamily="34" charset="0"/>
            </a:endParaRPr>
          </a:p>
          <a:p>
            <a:pPr algn="just"/>
            <a:r>
              <a:rPr lang="en-GB" sz="1600">
                <a:latin typeface="Calibri" pitchFamily="34" charset="0"/>
              </a:rPr>
              <a:t>6. implementation in sub-optimal conditions and different populations.</a:t>
            </a:r>
            <a:endParaRPr lang="en-US" sz="1600">
              <a:latin typeface="Calibri" pitchFamily="34" charset="0"/>
            </a:endParaRPr>
          </a:p>
        </p:txBody>
      </p:sp>
      <p:sp>
        <p:nvSpPr>
          <p:cNvPr id="5" name="Rectangle 4"/>
          <p:cNvSpPr/>
          <p:nvPr/>
        </p:nvSpPr>
        <p:spPr>
          <a:xfrm>
            <a:off x="49213" y="341313"/>
            <a:ext cx="9018587" cy="2308225"/>
          </a:xfrm>
          <a:prstGeom prst="rect">
            <a:avLst/>
          </a:prstGeom>
        </p:spPr>
        <p:txBody>
          <a:bodyPr>
            <a:spAutoFit/>
          </a:bodyPr>
          <a:lstStyle/>
          <a:p>
            <a:pPr algn="just">
              <a:defRPr/>
            </a:pPr>
            <a:r>
              <a:rPr lang="en-GB" sz="1600" dirty="0">
                <a:latin typeface="+mj-lt"/>
              </a:rPr>
              <a:t>The unique feature of the proposed workshop is that it will expose the problems associated with </a:t>
            </a:r>
            <a:r>
              <a:rPr lang="en-GB" sz="1600" dirty="0" err="1">
                <a:latin typeface="+mj-lt"/>
              </a:rPr>
              <a:t>omics</a:t>
            </a:r>
            <a:r>
              <a:rPr lang="en-GB" sz="1600" dirty="0">
                <a:latin typeface="+mj-lt"/>
              </a:rPr>
              <a:t> biomarker studies and train a new generation of scientists able to fix the flawed biomarker discovery and implementation paradigm. In order to achieve this ambitious goal</a:t>
            </a:r>
            <a:r>
              <a:rPr lang="en-GB" sz="1600" b="1" dirty="0">
                <a:latin typeface="+mj-lt"/>
              </a:rPr>
              <a:t> the following specific teaching objectives are set so that students can:</a:t>
            </a:r>
            <a:endParaRPr lang="en-US" sz="1600" b="1" dirty="0">
              <a:latin typeface="+mj-lt"/>
            </a:endParaRPr>
          </a:p>
          <a:p>
            <a:pPr algn="just">
              <a:defRPr/>
            </a:pPr>
            <a:r>
              <a:rPr lang="en-GB" sz="1600" b="1" dirty="0">
                <a:latin typeface="+mj-lt"/>
              </a:rPr>
              <a:t>1. obtain a global view of </a:t>
            </a:r>
            <a:r>
              <a:rPr lang="en-GB" sz="1600" b="1" dirty="0" err="1">
                <a:latin typeface="+mj-lt"/>
              </a:rPr>
              <a:t>omics</a:t>
            </a:r>
            <a:r>
              <a:rPr lang="en-GB" sz="1600" b="1" dirty="0">
                <a:latin typeface="+mj-lt"/>
              </a:rPr>
              <a:t> approaches and the biomarker life cycle from discovery to clinical implementation </a:t>
            </a:r>
            <a:endParaRPr lang="en-US" sz="1600" b="1" dirty="0">
              <a:latin typeface="+mj-lt"/>
            </a:endParaRPr>
          </a:p>
          <a:p>
            <a:pPr algn="just">
              <a:defRPr/>
            </a:pPr>
            <a:r>
              <a:rPr lang="en-GB" sz="1600" b="1" dirty="0">
                <a:latin typeface="+mj-lt"/>
              </a:rPr>
              <a:t>2. acquire skills relevant to biomarker data analysis (analytical assay validation, clinical performance) </a:t>
            </a:r>
            <a:endParaRPr lang="en-US" sz="1600" b="1" dirty="0">
              <a:latin typeface="+mj-lt"/>
            </a:endParaRPr>
          </a:p>
          <a:p>
            <a:pPr algn="just">
              <a:defRPr/>
            </a:pPr>
            <a:r>
              <a:rPr lang="en-GB" sz="1600" b="1" dirty="0">
                <a:latin typeface="+mj-lt"/>
              </a:rPr>
              <a:t>3. develop critical thinking by thorough evaluation of published biomarker studies, and improve writing and presentation skills</a:t>
            </a:r>
            <a:endParaRPr lang="en-US" sz="1600" b="1" dirty="0">
              <a:latin typeface="+mj-lt"/>
            </a:endParaRPr>
          </a:p>
        </p:txBody>
      </p:sp>
      <p:sp>
        <p:nvSpPr>
          <p:cNvPr id="6" name="TextBox 5"/>
          <p:cNvSpPr txBox="1"/>
          <p:nvPr/>
        </p:nvSpPr>
        <p:spPr>
          <a:xfrm>
            <a:off x="1295400" y="0"/>
            <a:ext cx="6553200" cy="400050"/>
          </a:xfrm>
          <a:prstGeom prst="rect">
            <a:avLst/>
          </a:prstGeom>
          <a:noFill/>
        </p:spPr>
        <p:txBody>
          <a:bodyPr>
            <a:spAutoFit/>
          </a:bodyPr>
          <a:lstStyle/>
          <a:p>
            <a:pPr algn="ctr">
              <a:defRPr/>
            </a:pPr>
            <a:r>
              <a:rPr lang="en-US" sz="2000" b="1" dirty="0">
                <a:latin typeface="+mj-lt"/>
              </a:rPr>
              <a:t>Teaching objectives and topics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ChangeArrowheads="1"/>
          </p:cNvSpPr>
          <p:nvPr/>
        </p:nvSpPr>
        <p:spPr bwMode="auto">
          <a:xfrm>
            <a:off x="127000" y="188913"/>
            <a:ext cx="642938" cy="160337"/>
          </a:xfrm>
          <a:prstGeom prst="rect">
            <a:avLst/>
          </a:prstGeom>
          <a:noFill/>
          <a:ln w="9525">
            <a:noFill/>
            <a:miter lim="800000"/>
            <a:headEnd/>
            <a:tailEnd/>
          </a:ln>
        </p:spPr>
        <p:txBody>
          <a:bodyPr lIns="51464" tIns="0" rIns="51464" bIns="0"/>
          <a:lstStyle/>
          <a:p>
            <a:r>
              <a:rPr lang="en-US" sz="1000">
                <a:solidFill>
                  <a:srgbClr val="000000"/>
                </a:solidFill>
                <a:ea typeface="Calibri" pitchFamily="34" charset="0"/>
                <a:cs typeface="Arial" charset="0"/>
              </a:rPr>
              <a:t> </a:t>
            </a:r>
          </a:p>
        </p:txBody>
      </p:sp>
      <p:sp>
        <p:nvSpPr>
          <p:cNvPr id="16386" name="Rectangle 3"/>
          <p:cNvSpPr>
            <a:spLocks noChangeArrowheads="1"/>
          </p:cNvSpPr>
          <p:nvPr/>
        </p:nvSpPr>
        <p:spPr bwMode="auto">
          <a:xfrm>
            <a:off x="769938" y="188913"/>
            <a:ext cx="1517650" cy="160337"/>
          </a:xfrm>
          <a:prstGeom prst="rect">
            <a:avLst/>
          </a:prstGeom>
          <a:noFill/>
          <a:ln w="9525">
            <a:noFill/>
            <a:miter lim="800000"/>
            <a:headEnd/>
            <a:tailEnd/>
          </a:ln>
        </p:spPr>
        <p:txBody>
          <a:bodyPr lIns="51464" tIns="0" rIns="51464" bIns="0"/>
          <a:lstStyle/>
          <a:p>
            <a:r>
              <a:rPr lang="en-US" sz="1000" b="1">
                <a:solidFill>
                  <a:srgbClr val="000000"/>
                </a:solidFill>
                <a:ea typeface="Calibri" pitchFamily="34" charset="0"/>
                <a:cs typeface="Arial" charset="0"/>
              </a:rPr>
              <a:t>Mon, Sep 23</a:t>
            </a:r>
            <a:endParaRPr lang="en-US" sz="1000">
              <a:solidFill>
                <a:srgbClr val="000000"/>
              </a:solidFill>
              <a:ea typeface="Calibri" pitchFamily="34" charset="0"/>
              <a:cs typeface="Arial" charset="0"/>
            </a:endParaRPr>
          </a:p>
        </p:txBody>
      </p:sp>
      <p:sp>
        <p:nvSpPr>
          <p:cNvPr id="16387" name="Rectangle 4"/>
          <p:cNvSpPr>
            <a:spLocks noChangeArrowheads="1"/>
          </p:cNvSpPr>
          <p:nvPr/>
        </p:nvSpPr>
        <p:spPr bwMode="auto">
          <a:xfrm>
            <a:off x="2287588" y="188913"/>
            <a:ext cx="1516062" cy="160337"/>
          </a:xfrm>
          <a:prstGeom prst="rect">
            <a:avLst/>
          </a:prstGeom>
          <a:noFill/>
          <a:ln w="9525">
            <a:noFill/>
            <a:miter lim="800000"/>
            <a:headEnd/>
            <a:tailEnd/>
          </a:ln>
        </p:spPr>
        <p:txBody>
          <a:bodyPr lIns="51464" tIns="0" rIns="51464" bIns="0"/>
          <a:lstStyle/>
          <a:p>
            <a:r>
              <a:rPr lang="en-US" sz="1000" b="1">
                <a:solidFill>
                  <a:srgbClr val="000000"/>
                </a:solidFill>
                <a:ea typeface="Calibri" pitchFamily="34" charset="0"/>
                <a:cs typeface="Arial" charset="0"/>
              </a:rPr>
              <a:t>Tue, Sep 24</a:t>
            </a:r>
            <a:endParaRPr lang="en-US" sz="1000">
              <a:solidFill>
                <a:srgbClr val="000000"/>
              </a:solidFill>
              <a:ea typeface="Calibri" pitchFamily="34" charset="0"/>
              <a:cs typeface="Arial" charset="0"/>
            </a:endParaRPr>
          </a:p>
        </p:txBody>
      </p:sp>
      <p:sp>
        <p:nvSpPr>
          <p:cNvPr id="16388" name="Rectangle 5"/>
          <p:cNvSpPr>
            <a:spLocks noChangeArrowheads="1"/>
          </p:cNvSpPr>
          <p:nvPr/>
        </p:nvSpPr>
        <p:spPr bwMode="auto">
          <a:xfrm>
            <a:off x="3803650" y="188913"/>
            <a:ext cx="1695450" cy="160337"/>
          </a:xfrm>
          <a:prstGeom prst="rect">
            <a:avLst/>
          </a:prstGeom>
          <a:noFill/>
          <a:ln w="9525">
            <a:noFill/>
            <a:miter lim="800000"/>
            <a:headEnd/>
            <a:tailEnd/>
          </a:ln>
        </p:spPr>
        <p:txBody>
          <a:bodyPr lIns="51464" tIns="0" rIns="51464" bIns="0"/>
          <a:lstStyle/>
          <a:p>
            <a:r>
              <a:rPr lang="en-US" sz="1000" b="1">
                <a:solidFill>
                  <a:srgbClr val="000000"/>
                </a:solidFill>
                <a:ea typeface="Calibri" pitchFamily="34" charset="0"/>
                <a:cs typeface="Arial" charset="0"/>
              </a:rPr>
              <a:t>Wed, Sep 25 </a:t>
            </a:r>
            <a:endParaRPr lang="en-US" sz="1000">
              <a:solidFill>
                <a:srgbClr val="000000"/>
              </a:solidFill>
              <a:ea typeface="Calibri" pitchFamily="34" charset="0"/>
              <a:cs typeface="Arial" charset="0"/>
            </a:endParaRPr>
          </a:p>
        </p:txBody>
      </p:sp>
      <p:sp>
        <p:nvSpPr>
          <p:cNvPr id="16389" name="Rectangle 6"/>
          <p:cNvSpPr>
            <a:spLocks noChangeArrowheads="1"/>
          </p:cNvSpPr>
          <p:nvPr/>
        </p:nvSpPr>
        <p:spPr bwMode="auto">
          <a:xfrm>
            <a:off x="5499100" y="188913"/>
            <a:ext cx="1638300" cy="160337"/>
          </a:xfrm>
          <a:prstGeom prst="rect">
            <a:avLst/>
          </a:prstGeom>
          <a:noFill/>
          <a:ln w="9525">
            <a:noFill/>
            <a:miter lim="800000"/>
            <a:headEnd/>
            <a:tailEnd/>
          </a:ln>
        </p:spPr>
        <p:txBody>
          <a:bodyPr lIns="51464" tIns="0" rIns="51464" bIns="0"/>
          <a:lstStyle/>
          <a:p>
            <a:r>
              <a:rPr lang="en-US" sz="1000" b="1">
                <a:solidFill>
                  <a:srgbClr val="000000"/>
                </a:solidFill>
                <a:ea typeface="Calibri" pitchFamily="34" charset="0"/>
                <a:cs typeface="Arial" charset="0"/>
              </a:rPr>
              <a:t>Thu, Sep 26</a:t>
            </a:r>
            <a:endParaRPr lang="en-US" sz="1000">
              <a:solidFill>
                <a:srgbClr val="000000"/>
              </a:solidFill>
              <a:ea typeface="Calibri" pitchFamily="34" charset="0"/>
              <a:cs typeface="Arial" charset="0"/>
            </a:endParaRPr>
          </a:p>
        </p:txBody>
      </p:sp>
      <p:sp>
        <p:nvSpPr>
          <p:cNvPr id="16390" name="Rectangle 7"/>
          <p:cNvSpPr>
            <a:spLocks noChangeArrowheads="1"/>
          </p:cNvSpPr>
          <p:nvPr/>
        </p:nvSpPr>
        <p:spPr bwMode="auto">
          <a:xfrm>
            <a:off x="7137400" y="188913"/>
            <a:ext cx="1752600" cy="160337"/>
          </a:xfrm>
          <a:prstGeom prst="rect">
            <a:avLst/>
          </a:prstGeom>
          <a:noFill/>
          <a:ln w="9525">
            <a:noFill/>
            <a:miter lim="800000"/>
            <a:headEnd/>
            <a:tailEnd/>
          </a:ln>
        </p:spPr>
        <p:txBody>
          <a:bodyPr lIns="51464" tIns="0" rIns="51464" bIns="0"/>
          <a:lstStyle/>
          <a:p>
            <a:r>
              <a:rPr lang="en-US" sz="1000" b="1">
                <a:solidFill>
                  <a:srgbClr val="000000"/>
                </a:solidFill>
                <a:ea typeface="Calibri" pitchFamily="34" charset="0"/>
                <a:cs typeface="Arial" charset="0"/>
              </a:rPr>
              <a:t>Fri, Sep 27</a:t>
            </a:r>
            <a:endParaRPr lang="en-US" sz="1000">
              <a:solidFill>
                <a:srgbClr val="000000"/>
              </a:solidFill>
              <a:ea typeface="Calibri" pitchFamily="34" charset="0"/>
              <a:cs typeface="Arial" charset="0"/>
            </a:endParaRPr>
          </a:p>
        </p:txBody>
      </p:sp>
      <p:sp>
        <p:nvSpPr>
          <p:cNvPr id="16391" name="Rectangle 8"/>
          <p:cNvSpPr>
            <a:spLocks noChangeArrowheads="1"/>
          </p:cNvSpPr>
          <p:nvPr/>
        </p:nvSpPr>
        <p:spPr bwMode="auto">
          <a:xfrm>
            <a:off x="127000" y="349250"/>
            <a:ext cx="642938" cy="220663"/>
          </a:xfrm>
          <a:prstGeom prst="rect">
            <a:avLst/>
          </a:prstGeom>
          <a:noFill/>
          <a:ln w="9525">
            <a:noFill/>
            <a:miter lim="800000"/>
            <a:headEnd/>
            <a:tailEnd/>
          </a:ln>
        </p:spPr>
        <p:txBody>
          <a:bodyPr lIns="51464" tIns="0" rIns="51464" bIns="0"/>
          <a:lstStyle/>
          <a:p>
            <a:r>
              <a:rPr lang="en-US" sz="1000">
                <a:solidFill>
                  <a:srgbClr val="000000"/>
                </a:solidFill>
                <a:ea typeface="Calibri" pitchFamily="34" charset="0"/>
                <a:cs typeface="Arial" charset="0"/>
              </a:rPr>
              <a:t>09:00</a:t>
            </a:r>
          </a:p>
        </p:txBody>
      </p:sp>
      <p:sp>
        <p:nvSpPr>
          <p:cNvPr id="16392" name="Rectangle 9"/>
          <p:cNvSpPr>
            <a:spLocks noChangeArrowheads="1"/>
          </p:cNvSpPr>
          <p:nvPr/>
        </p:nvSpPr>
        <p:spPr bwMode="auto">
          <a:xfrm>
            <a:off x="769938" y="349250"/>
            <a:ext cx="1517650" cy="5013325"/>
          </a:xfrm>
          <a:prstGeom prst="rect">
            <a:avLst/>
          </a:prstGeom>
          <a:noFill/>
          <a:ln w="9525">
            <a:noFill/>
            <a:miter lim="800000"/>
            <a:headEnd/>
            <a:tailEnd/>
          </a:ln>
        </p:spPr>
        <p:txBody>
          <a:bodyPr lIns="51464" tIns="0" rIns="51464" bIns="0"/>
          <a:lstStyle/>
          <a:p>
            <a:r>
              <a:rPr lang="en-US" sz="1000">
                <a:solidFill>
                  <a:srgbClr val="000000"/>
                </a:solidFill>
                <a:ea typeface="Calibri" pitchFamily="34" charset="0"/>
                <a:cs typeface="Arial" charset="0"/>
              </a:rPr>
              <a:t>Arrival and Registration </a:t>
            </a:r>
          </a:p>
        </p:txBody>
      </p:sp>
      <p:sp>
        <p:nvSpPr>
          <p:cNvPr id="16393" name="Rectangle 10"/>
          <p:cNvSpPr>
            <a:spLocks noChangeArrowheads="1"/>
          </p:cNvSpPr>
          <p:nvPr/>
        </p:nvSpPr>
        <p:spPr bwMode="auto">
          <a:xfrm>
            <a:off x="2287588" y="349250"/>
            <a:ext cx="1516062" cy="457200"/>
          </a:xfrm>
          <a:prstGeom prst="rect">
            <a:avLst/>
          </a:prstGeom>
          <a:solidFill>
            <a:srgbClr val="92D050"/>
          </a:solidFill>
          <a:ln w="9525">
            <a:noFill/>
            <a:miter lim="800000"/>
            <a:headEnd/>
            <a:tailEnd/>
          </a:ln>
        </p:spPr>
        <p:txBody>
          <a:bodyPr lIns="51464" tIns="0" rIns="51464" bIns="0"/>
          <a:lstStyle/>
          <a:p>
            <a:r>
              <a:rPr lang="en-US" sz="1000">
                <a:solidFill>
                  <a:srgbClr val="000000"/>
                </a:solidFill>
                <a:ea typeface="Calibri" pitchFamily="34" charset="0"/>
                <a:cs typeface="Arial" charset="0"/>
              </a:rPr>
              <a:t>Introduction to omics and Biomarkers </a:t>
            </a:r>
          </a:p>
          <a:p>
            <a:r>
              <a:rPr lang="en-US" sz="1000" b="1">
                <a:solidFill>
                  <a:srgbClr val="000000"/>
                </a:solidFill>
                <a:ea typeface="Calibri" pitchFamily="34" charset="0"/>
                <a:cs typeface="Arial" charset="0"/>
              </a:rPr>
              <a:t>Antonia Vlahou</a:t>
            </a:r>
            <a:endParaRPr lang="en-US" sz="1000">
              <a:solidFill>
                <a:srgbClr val="000000"/>
              </a:solidFill>
              <a:ea typeface="Calibri" pitchFamily="34" charset="0"/>
              <a:cs typeface="Arial" charset="0"/>
            </a:endParaRPr>
          </a:p>
        </p:txBody>
      </p:sp>
      <p:sp>
        <p:nvSpPr>
          <p:cNvPr id="16394" name="Rectangle 11"/>
          <p:cNvSpPr>
            <a:spLocks noChangeArrowheads="1"/>
          </p:cNvSpPr>
          <p:nvPr/>
        </p:nvSpPr>
        <p:spPr bwMode="auto">
          <a:xfrm>
            <a:off x="3803650" y="349250"/>
            <a:ext cx="1695450" cy="457200"/>
          </a:xfrm>
          <a:prstGeom prst="rect">
            <a:avLst/>
          </a:prstGeom>
          <a:solidFill>
            <a:srgbClr val="92D050"/>
          </a:solidFill>
          <a:ln w="9525">
            <a:noFill/>
            <a:miter lim="800000"/>
            <a:headEnd/>
            <a:tailEnd/>
          </a:ln>
        </p:spPr>
        <p:txBody>
          <a:bodyPr lIns="51464" tIns="0" rIns="51464" bIns="0"/>
          <a:lstStyle/>
          <a:p>
            <a:r>
              <a:rPr lang="en-US" sz="1000">
                <a:solidFill>
                  <a:srgbClr val="000000"/>
                </a:solidFill>
                <a:ea typeface="Calibri" pitchFamily="34" charset="0"/>
                <a:cs typeface="Arial" charset="0"/>
              </a:rPr>
              <a:t>Biomarkers for doping </a:t>
            </a:r>
          </a:p>
          <a:p>
            <a:r>
              <a:rPr lang="en-US" sz="1000" b="1">
                <a:solidFill>
                  <a:srgbClr val="000000"/>
                </a:solidFill>
                <a:ea typeface="Calibri" pitchFamily="34" charset="0"/>
                <a:cs typeface="Arial" charset="0"/>
              </a:rPr>
              <a:t>Sulev Kõks</a:t>
            </a:r>
          </a:p>
          <a:p>
            <a:endParaRPr lang="en-US" sz="1000">
              <a:solidFill>
                <a:srgbClr val="000000"/>
              </a:solidFill>
              <a:ea typeface="Calibri" pitchFamily="34" charset="0"/>
              <a:cs typeface="Arial" charset="0"/>
            </a:endParaRPr>
          </a:p>
        </p:txBody>
      </p:sp>
      <p:sp>
        <p:nvSpPr>
          <p:cNvPr id="16395" name="Rectangle 12"/>
          <p:cNvSpPr>
            <a:spLocks noChangeArrowheads="1"/>
          </p:cNvSpPr>
          <p:nvPr/>
        </p:nvSpPr>
        <p:spPr bwMode="auto">
          <a:xfrm>
            <a:off x="5499100" y="349250"/>
            <a:ext cx="1638300" cy="457200"/>
          </a:xfrm>
          <a:prstGeom prst="rect">
            <a:avLst/>
          </a:prstGeom>
          <a:solidFill>
            <a:srgbClr val="92D050"/>
          </a:solidFill>
          <a:ln w="9525">
            <a:noFill/>
            <a:miter lim="800000"/>
            <a:headEnd/>
            <a:tailEnd/>
          </a:ln>
        </p:spPr>
        <p:txBody>
          <a:bodyPr lIns="51464" tIns="0" rIns="51464" bIns="0"/>
          <a:lstStyle/>
          <a:p>
            <a:r>
              <a:rPr lang="en-US" sz="1000">
                <a:solidFill>
                  <a:srgbClr val="000000"/>
                </a:solidFill>
                <a:ea typeface="Calibri" pitchFamily="34" charset="0"/>
                <a:cs typeface="Arial" charset="0"/>
              </a:rPr>
              <a:t>Biomarkers in Screening for Obstructive Sleep Apnea    </a:t>
            </a:r>
            <a:r>
              <a:rPr lang="en-US" sz="1000" b="1">
                <a:solidFill>
                  <a:srgbClr val="000000"/>
                </a:solidFill>
                <a:ea typeface="Calibri" pitchFamily="34" charset="0"/>
                <a:cs typeface="Arial" charset="0"/>
              </a:rPr>
              <a:t>Deborah Penque </a:t>
            </a:r>
          </a:p>
        </p:txBody>
      </p:sp>
      <p:sp>
        <p:nvSpPr>
          <p:cNvPr id="16396" name="Rectangle 13"/>
          <p:cNvSpPr>
            <a:spLocks noChangeArrowheads="1"/>
          </p:cNvSpPr>
          <p:nvPr/>
        </p:nvSpPr>
        <p:spPr bwMode="auto">
          <a:xfrm>
            <a:off x="7137400" y="349250"/>
            <a:ext cx="1752600" cy="457200"/>
          </a:xfrm>
          <a:prstGeom prst="rect">
            <a:avLst/>
          </a:prstGeom>
          <a:solidFill>
            <a:srgbClr val="92D050"/>
          </a:solidFill>
          <a:ln w="9525">
            <a:noFill/>
            <a:miter lim="800000"/>
            <a:headEnd/>
            <a:tailEnd/>
          </a:ln>
        </p:spPr>
        <p:txBody>
          <a:bodyPr lIns="51464" tIns="0" rIns="51464" bIns="0"/>
          <a:lstStyle/>
          <a:p>
            <a:r>
              <a:rPr lang="en-US" sz="1000">
                <a:solidFill>
                  <a:srgbClr val="000000"/>
                </a:solidFill>
                <a:ea typeface="Calibri" pitchFamily="34" charset="0"/>
                <a:cs typeface="Arial" charset="0"/>
              </a:rPr>
              <a:t>Biomarkers for psychiatric disorde</a:t>
            </a:r>
            <a:r>
              <a:rPr lang="en-US" sz="1000">
                <a:ea typeface="Calibri" pitchFamily="34" charset="0"/>
                <a:cs typeface="Arial" charset="0"/>
              </a:rPr>
              <a:t>rs</a:t>
            </a:r>
          </a:p>
          <a:p>
            <a:r>
              <a:rPr lang="en-US" sz="1000" b="1">
                <a:ea typeface="Calibri" pitchFamily="34" charset="0"/>
                <a:cs typeface="Arial" charset="0"/>
              </a:rPr>
              <a:t>Chris Turck </a:t>
            </a:r>
          </a:p>
        </p:txBody>
      </p:sp>
      <p:sp>
        <p:nvSpPr>
          <p:cNvPr id="16397" name="Rectangle 14"/>
          <p:cNvSpPr>
            <a:spLocks noChangeArrowheads="1"/>
          </p:cNvSpPr>
          <p:nvPr/>
        </p:nvSpPr>
        <p:spPr bwMode="auto">
          <a:xfrm>
            <a:off x="127000" y="569913"/>
            <a:ext cx="642938" cy="236537"/>
          </a:xfrm>
          <a:prstGeom prst="rect">
            <a:avLst/>
          </a:prstGeom>
          <a:noFill/>
          <a:ln w="9525">
            <a:noFill/>
            <a:miter lim="800000"/>
            <a:headEnd/>
            <a:tailEnd/>
          </a:ln>
        </p:spPr>
        <p:txBody>
          <a:bodyPr lIns="51464" tIns="0" rIns="51464" bIns="0"/>
          <a:lstStyle/>
          <a:p>
            <a:r>
              <a:rPr lang="en-US" sz="1000">
                <a:solidFill>
                  <a:srgbClr val="000000"/>
                </a:solidFill>
                <a:ea typeface="Calibri" pitchFamily="34" charset="0"/>
                <a:cs typeface="Arial" charset="0"/>
              </a:rPr>
              <a:t>09:30 </a:t>
            </a:r>
          </a:p>
        </p:txBody>
      </p:sp>
      <p:sp>
        <p:nvSpPr>
          <p:cNvPr id="16398" name="Rectangle 15"/>
          <p:cNvSpPr>
            <a:spLocks noChangeArrowheads="1"/>
          </p:cNvSpPr>
          <p:nvPr/>
        </p:nvSpPr>
        <p:spPr bwMode="auto">
          <a:xfrm>
            <a:off x="127000" y="806450"/>
            <a:ext cx="642938" cy="203200"/>
          </a:xfrm>
          <a:prstGeom prst="rect">
            <a:avLst/>
          </a:prstGeom>
          <a:noFill/>
          <a:ln w="9525">
            <a:noFill/>
            <a:miter lim="800000"/>
            <a:headEnd/>
            <a:tailEnd/>
          </a:ln>
        </p:spPr>
        <p:txBody>
          <a:bodyPr lIns="51464" tIns="0" rIns="51464" bIns="0"/>
          <a:lstStyle/>
          <a:p>
            <a:r>
              <a:rPr lang="en-US" sz="1000">
                <a:solidFill>
                  <a:srgbClr val="000000"/>
                </a:solidFill>
                <a:ea typeface="Calibri" pitchFamily="34" charset="0"/>
                <a:cs typeface="Arial" charset="0"/>
              </a:rPr>
              <a:t>10:00 </a:t>
            </a:r>
          </a:p>
        </p:txBody>
      </p:sp>
      <p:sp>
        <p:nvSpPr>
          <p:cNvPr id="16399" name="Rectangle 16"/>
          <p:cNvSpPr>
            <a:spLocks noChangeArrowheads="1"/>
          </p:cNvSpPr>
          <p:nvPr/>
        </p:nvSpPr>
        <p:spPr bwMode="auto">
          <a:xfrm>
            <a:off x="2287588" y="806450"/>
            <a:ext cx="1516062" cy="609600"/>
          </a:xfrm>
          <a:prstGeom prst="rect">
            <a:avLst/>
          </a:prstGeom>
          <a:solidFill>
            <a:srgbClr val="92D050"/>
          </a:solidFill>
          <a:ln w="9525">
            <a:noFill/>
            <a:miter lim="800000"/>
            <a:headEnd/>
            <a:tailEnd/>
          </a:ln>
        </p:spPr>
        <p:txBody>
          <a:bodyPr lIns="51464" tIns="0" rIns="51464" bIns="0"/>
          <a:lstStyle/>
          <a:p>
            <a:r>
              <a:rPr lang="en-US" sz="1000">
                <a:solidFill>
                  <a:srgbClr val="000000"/>
                </a:solidFill>
                <a:ea typeface="Calibri" pitchFamily="34" charset="0"/>
                <a:cs typeface="Arial" charset="0"/>
              </a:rPr>
              <a:t>Biomarker panels by</a:t>
            </a:r>
          </a:p>
          <a:p>
            <a:r>
              <a:rPr lang="en-US" sz="1000">
                <a:solidFill>
                  <a:srgbClr val="000000"/>
                </a:solidFill>
                <a:ea typeface="Calibri" pitchFamily="34" charset="0"/>
                <a:cs typeface="Arial" charset="0"/>
              </a:rPr>
              <a:t>CE-MS</a:t>
            </a:r>
          </a:p>
          <a:p>
            <a:r>
              <a:rPr lang="en-US" sz="1000" b="1">
                <a:solidFill>
                  <a:srgbClr val="000000"/>
                </a:solidFill>
                <a:ea typeface="Calibri" pitchFamily="34" charset="0"/>
                <a:cs typeface="Arial" charset="0"/>
              </a:rPr>
              <a:t>Harald Mischak</a:t>
            </a:r>
            <a:endParaRPr lang="en-US" sz="1000">
              <a:solidFill>
                <a:srgbClr val="000000"/>
              </a:solidFill>
              <a:ea typeface="Calibri" pitchFamily="34" charset="0"/>
              <a:cs typeface="Arial" charset="0"/>
            </a:endParaRPr>
          </a:p>
        </p:txBody>
      </p:sp>
      <p:sp>
        <p:nvSpPr>
          <p:cNvPr id="16400" name="Rectangle 17"/>
          <p:cNvSpPr>
            <a:spLocks noChangeArrowheads="1"/>
          </p:cNvSpPr>
          <p:nvPr/>
        </p:nvSpPr>
        <p:spPr bwMode="auto">
          <a:xfrm>
            <a:off x="3803650" y="806450"/>
            <a:ext cx="1695450" cy="609600"/>
          </a:xfrm>
          <a:prstGeom prst="rect">
            <a:avLst/>
          </a:prstGeom>
          <a:solidFill>
            <a:srgbClr val="92D050"/>
          </a:solidFill>
          <a:ln w="9525">
            <a:noFill/>
            <a:miter lim="800000"/>
            <a:headEnd/>
            <a:tailEnd/>
          </a:ln>
        </p:spPr>
        <p:txBody>
          <a:bodyPr lIns="51464" tIns="0" rIns="51464" bIns="0"/>
          <a:lstStyle/>
          <a:p>
            <a:r>
              <a:rPr lang="en-US" sz="1000">
                <a:solidFill>
                  <a:srgbClr val="000000"/>
                </a:solidFill>
                <a:ea typeface="Calibri" pitchFamily="34" charset="0"/>
                <a:cs typeface="Arial" charset="0"/>
              </a:rPr>
              <a:t>Biomarker clinical implementation</a:t>
            </a:r>
          </a:p>
          <a:p>
            <a:r>
              <a:rPr lang="en-US" sz="1000" b="1">
                <a:solidFill>
                  <a:srgbClr val="000000"/>
                </a:solidFill>
                <a:ea typeface="Calibri" pitchFamily="34" charset="0"/>
                <a:cs typeface="Arial" charset="0"/>
              </a:rPr>
              <a:t>Eva Martinez-Caceres</a:t>
            </a:r>
            <a:endParaRPr lang="en-US" sz="1000">
              <a:solidFill>
                <a:srgbClr val="000000"/>
              </a:solidFill>
              <a:ea typeface="Calibri" pitchFamily="34" charset="0"/>
              <a:cs typeface="Arial" charset="0"/>
            </a:endParaRPr>
          </a:p>
        </p:txBody>
      </p:sp>
      <p:sp>
        <p:nvSpPr>
          <p:cNvPr id="16401" name="Rectangle 18"/>
          <p:cNvSpPr>
            <a:spLocks noChangeArrowheads="1"/>
          </p:cNvSpPr>
          <p:nvPr/>
        </p:nvSpPr>
        <p:spPr bwMode="auto">
          <a:xfrm>
            <a:off x="5499100" y="806450"/>
            <a:ext cx="1638300" cy="609600"/>
          </a:xfrm>
          <a:prstGeom prst="rect">
            <a:avLst/>
          </a:prstGeom>
          <a:solidFill>
            <a:srgbClr val="92D050"/>
          </a:solidFill>
          <a:ln w="9525">
            <a:noFill/>
            <a:miter lim="800000"/>
            <a:headEnd/>
            <a:tailEnd/>
          </a:ln>
        </p:spPr>
        <p:txBody>
          <a:bodyPr lIns="51464" tIns="0" rIns="51464" bIns="0"/>
          <a:lstStyle/>
          <a:p>
            <a:r>
              <a:rPr lang="en-US" sz="1000">
                <a:solidFill>
                  <a:srgbClr val="000000"/>
                </a:solidFill>
                <a:ea typeface="Calibri" pitchFamily="34" charset="0"/>
                <a:cs typeface="Arial" charset="0"/>
              </a:rPr>
              <a:t>Proteomics for anxiety disorders: mind the </a:t>
            </a:r>
            <a:r>
              <a:rPr lang="en-US" sz="1000">
                <a:ea typeface="Calibri" pitchFamily="34" charset="0"/>
                <a:cs typeface="Arial" charset="0"/>
              </a:rPr>
              <a:t>mitochondria</a:t>
            </a:r>
          </a:p>
          <a:p>
            <a:r>
              <a:rPr lang="en-US" sz="1000" b="1">
                <a:ea typeface="Calibri" pitchFamily="34" charset="0"/>
                <a:cs typeface="Arial" charset="0"/>
              </a:rPr>
              <a:t>Michaela Filiou</a:t>
            </a:r>
            <a:endParaRPr lang="en-US" sz="1000">
              <a:ea typeface="Calibri" pitchFamily="34" charset="0"/>
              <a:cs typeface="Arial" charset="0"/>
            </a:endParaRPr>
          </a:p>
        </p:txBody>
      </p:sp>
      <p:sp>
        <p:nvSpPr>
          <p:cNvPr id="16402" name="Rectangle 19"/>
          <p:cNvSpPr>
            <a:spLocks noChangeArrowheads="1"/>
          </p:cNvSpPr>
          <p:nvPr/>
        </p:nvSpPr>
        <p:spPr bwMode="auto">
          <a:xfrm>
            <a:off x="7137400" y="806450"/>
            <a:ext cx="1752600" cy="609600"/>
          </a:xfrm>
          <a:prstGeom prst="rect">
            <a:avLst/>
          </a:prstGeom>
          <a:solidFill>
            <a:srgbClr val="92D050"/>
          </a:solidFill>
          <a:ln w="9525">
            <a:noFill/>
            <a:miter lim="800000"/>
            <a:headEnd/>
            <a:tailEnd/>
          </a:ln>
        </p:spPr>
        <p:txBody>
          <a:bodyPr lIns="51464" tIns="0" rIns="51464" bIns="0"/>
          <a:lstStyle/>
          <a:p>
            <a:r>
              <a:rPr lang="en-US" sz="1000">
                <a:solidFill>
                  <a:srgbClr val="000000"/>
                </a:solidFill>
                <a:ea typeface="Calibri" pitchFamily="34" charset="0"/>
                <a:cs typeface="Arial" charset="0"/>
              </a:rPr>
              <a:t>Predictive biomarkers for CVD</a:t>
            </a:r>
          </a:p>
          <a:p>
            <a:r>
              <a:rPr lang="en-US" sz="1000" b="1">
                <a:ea typeface="Calibri" pitchFamily="34" charset="0"/>
                <a:cs typeface="Arial" charset="0"/>
              </a:rPr>
              <a:t>Andreas Simm</a:t>
            </a:r>
            <a:endParaRPr lang="en-US" sz="1000">
              <a:ea typeface="Calibri" pitchFamily="34" charset="0"/>
              <a:cs typeface="Arial" charset="0"/>
            </a:endParaRPr>
          </a:p>
        </p:txBody>
      </p:sp>
      <p:sp>
        <p:nvSpPr>
          <p:cNvPr id="16403" name="Rectangle 20"/>
          <p:cNvSpPr>
            <a:spLocks noChangeArrowheads="1"/>
          </p:cNvSpPr>
          <p:nvPr/>
        </p:nvSpPr>
        <p:spPr bwMode="auto">
          <a:xfrm>
            <a:off x="127000" y="1009650"/>
            <a:ext cx="642938" cy="406400"/>
          </a:xfrm>
          <a:prstGeom prst="rect">
            <a:avLst/>
          </a:prstGeom>
          <a:noFill/>
          <a:ln w="9525">
            <a:noFill/>
            <a:miter lim="800000"/>
            <a:headEnd/>
            <a:tailEnd/>
          </a:ln>
        </p:spPr>
        <p:txBody>
          <a:bodyPr lIns="51464" tIns="0" rIns="51464" bIns="0"/>
          <a:lstStyle/>
          <a:p>
            <a:r>
              <a:rPr lang="en-US" sz="1000">
                <a:solidFill>
                  <a:srgbClr val="000000"/>
                </a:solidFill>
                <a:ea typeface="Calibri" pitchFamily="34" charset="0"/>
                <a:cs typeface="Arial" charset="0"/>
              </a:rPr>
              <a:t>10:30 </a:t>
            </a:r>
          </a:p>
        </p:txBody>
      </p:sp>
      <p:sp>
        <p:nvSpPr>
          <p:cNvPr id="16404" name="Rectangle 21"/>
          <p:cNvSpPr>
            <a:spLocks noChangeArrowheads="1"/>
          </p:cNvSpPr>
          <p:nvPr/>
        </p:nvSpPr>
        <p:spPr bwMode="auto">
          <a:xfrm>
            <a:off x="127000" y="1416050"/>
            <a:ext cx="642938" cy="203200"/>
          </a:xfrm>
          <a:prstGeom prst="rect">
            <a:avLst/>
          </a:prstGeom>
          <a:noFill/>
          <a:ln w="9525">
            <a:noFill/>
            <a:miter lim="800000"/>
            <a:headEnd/>
            <a:tailEnd/>
          </a:ln>
        </p:spPr>
        <p:txBody>
          <a:bodyPr lIns="51464" tIns="0" rIns="51464" bIns="0"/>
          <a:lstStyle/>
          <a:p>
            <a:r>
              <a:rPr lang="en-US" sz="1000">
                <a:solidFill>
                  <a:srgbClr val="000000"/>
                </a:solidFill>
                <a:ea typeface="Calibri" pitchFamily="34" charset="0"/>
                <a:cs typeface="Arial" charset="0"/>
              </a:rPr>
              <a:t>11:00 </a:t>
            </a:r>
          </a:p>
        </p:txBody>
      </p:sp>
      <p:sp>
        <p:nvSpPr>
          <p:cNvPr id="16405" name="Rectangle 22"/>
          <p:cNvSpPr>
            <a:spLocks noChangeArrowheads="1"/>
          </p:cNvSpPr>
          <p:nvPr/>
        </p:nvSpPr>
        <p:spPr bwMode="auto">
          <a:xfrm>
            <a:off x="2287588" y="1416050"/>
            <a:ext cx="1516062" cy="203200"/>
          </a:xfrm>
          <a:prstGeom prst="rect">
            <a:avLst/>
          </a:prstGeom>
          <a:noFill/>
          <a:ln w="9525">
            <a:noFill/>
            <a:miter lim="800000"/>
            <a:headEnd/>
            <a:tailEnd/>
          </a:ln>
        </p:spPr>
        <p:txBody>
          <a:bodyPr lIns="51464" tIns="0" rIns="51464" bIns="0"/>
          <a:lstStyle/>
          <a:p>
            <a:r>
              <a:rPr lang="en-US" sz="1000">
                <a:solidFill>
                  <a:srgbClr val="000000"/>
                </a:solidFill>
                <a:ea typeface="Calibri" pitchFamily="34" charset="0"/>
                <a:cs typeface="Arial" charset="0"/>
              </a:rPr>
              <a:t>Coffee break </a:t>
            </a:r>
          </a:p>
        </p:txBody>
      </p:sp>
      <p:sp>
        <p:nvSpPr>
          <p:cNvPr id="16406" name="Rectangle 23"/>
          <p:cNvSpPr>
            <a:spLocks noChangeArrowheads="1"/>
          </p:cNvSpPr>
          <p:nvPr/>
        </p:nvSpPr>
        <p:spPr bwMode="auto">
          <a:xfrm>
            <a:off x="3803650" y="1416050"/>
            <a:ext cx="1695450" cy="203200"/>
          </a:xfrm>
          <a:prstGeom prst="rect">
            <a:avLst/>
          </a:prstGeom>
          <a:noFill/>
          <a:ln w="9525">
            <a:noFill/>
            <a:miter lim="800000"/>
            <a:headEnd/>
            <a:tailEnd/>
          </a:ln>
        </p:spPr>
        <p:txBody>
          <a:bodyPr lIns="51464" tIns="0" rIns="51464" bIns="0"/>
          <a:lstStyle/>
          <a:p>
            <a:r>
              <a:rPr lang="en-US" sz="1000">
                <a:solidFill>
                  <a:srgbClr val="000000"/>
                </a:solidFill>
                <a:ea typeface="Calibri" pitchFamily="34" charset="0"/>
                <a:cs typeface="Arial" charset="0"/>
              </a:rPr>
              <a:t>Coffee break </a:t>
            </a:r>
          </a:p>
        </p:txBody>
      </p:sp>
      <p:sp>
        <p:nvSpPr>
          <p:cNvPr id="16407" name="Rectangle 24"/>
          <p:cNvSpPr>
            <a:spLocks noChangeArrowheads="1"/>
          </p:cNvSpPr>
          <p:nvPr/>
        </p:nvSpPr>
        <p:spPr bwMode="auto">
          <a:xfrm>
            <a:off x="5499100" y="1416050"/>
            <a:ext cx="1638300" cy="203200"/>
          </a:xfrm>
          <a:prstGeom prst="rect">
            <a:avLst/>
          </a:prstGeom>
          <a:noFill/>
          <a:ln w="9525">
            <a:noFill/>
            <a:miter lim="800000"/>
            <a:headEnd/>
            <a:tailEnd/>
          </a:ln>
        </p:spPr>
        <p:txBody>
          <a:bodyPr lIns="51464" tIns="0" rIns="51464" bIns="0"/>
          <a:lstStyle/>
          <a:p>
            <a:r>
              <a:rPr lang="en-US" sz="1000">
                <a:solidFill>
                  <a:srgbClr val="000000"/>
                </a:solidFill>
                <a:ea typeface="Calibri" pitchFamily="34" charset="0"/>
                <a:cs typeface="Arial" charset="0"/>
              </a:rPr>
              <a:t>Coffee break </a:t>
            </a:r>
          </a:p>
        </p:txBody>
      </p:sp>
      <p:sp>
        <p:nvSpPr>
          <p:cNvPr id="16408" name="Rectangle 25"/>
          <p:cNvSpPr>
            <a:spLocks noChangeArrowheads="1"/>
          </p:cNvSpPr>
          <p:nvPr/>
        </p:nvSpPr>
        <p:spPr bwMode="auto">
          <a:xfrm>
            <a:off x="7137400" y="1416050"/>
            <a:ext cx="1752600" cy="203200"/>
          </a:xfrm>
          <a:prstGeom prst="rect">
            <a:avLst/>
          </a:prstGeom>
          <a:noFill/>
          <a:ln w="9525">
            <a:noFill/>
            <a:miter lim="800000"/>
            <a:headEnd/>
            <a:tailEnd/>
          </a:ln>
        </p:spPr>
        <p:txBody>
          <a:bodyPr lIns="51464" tIns="0" rIns="51464" bIns="0"/>
          <a:lstStyle/>
          <a:p>
            <a:r>
              <a:rPr lang="en-US" sz="1000">
                <a:solidFill>
                  <a:srgbClr val="000000"/>
                </a:solidFill>
                <a:ea typeface="Calibri" pitchFamily="34" charset="0"/>
                <a:cs typeface="Arial" charset="0"/>
              </a:rPr>
              <a:t>Coffee break </a:t>
            </a:r>
          </a:p>
        </p:txBody>
      </p:sp>
      <p:sp>
        <p:nvSpPr>
          <p:cNvPr id="16409" name="Rectangle 26"/>
          <p:cNvSpPr>
            <a:spLocks noChangeArrowheads="1"/>
          </p:cNvSpPr>
          <p:nvPr/>
        </p:nvSpPr>
        <p:spPr bwMode="auto">
          <a:xfrm>
            <a:off x="127000" y="1619250"/>
            <a:ext cx="642938" cy="203200"/>
          </a:xfrm>
          <a:prstGeom prst="rect">
            <a:avLst/>
          </a:prstGeom>
          <a:noFill/>
          <a:ln w="9525">
            <a:noFill/>
            <a:miter lim="800000"/>
            <a:headEnd/>
            <a:tailEnd/>
          </a:ln>
        </p:spPr>
        <p:txBody>
          <a:bodyPr lIns="51464" tIns="0" rIns="51464" bIns="0"/>
          <a:lstStyle/>
          <a:p>
            <a:r>
              <a:rPr lang="en-US" sz="1000">
                <a:solidFill>
                  <a:srgbClr val="000000"/>
                </a:solidFill>
                <a:ea typeface="Calibri" pitchFamily="34" charset="0"/>
                <a:cs typeface="Arial" charset="0"/>
              </a:rPr>
              <a:t>11:30 </a:t>
            </a:r>
          </a:p>
        </p:txBody>
      </p:sp>
      <p:sp>
        <p:nvSpPr>
          <p:cNvPr id="16410" name="Rectangle 27"/>
          <p:cNvSpPr>
            <a:spLocks noChangeArrowheads="1"/>
          </p:cNvSpPr>
          <p:nvPr/>
        </p:nvSpPr>
        <p:spPr bwMode="auto">
          <a:xfrm>
            <a:off x="2287588" y="1619250"/>
            <a:ext cx="1516062" cy="609600"/>
          </a:xfrm>
          <a:prstGeom prst="rect">
            <a:avLst/>
          </a:prstGeom>
          <a:solidFill>
            <a:srgbClr val="92D050"/>
          </a:solidFill>
          <a:ln w="9525">
            <a:noFill/>
            <a:miter lim="800000"/>
            <a:headEnd/>
            <a:tailEnd/>
          </a:ln>
        </p:spPr>
        <p:txBody>
          <a:bodyPr lIns="51464" tIns="0" rIns="51464" bIns="0"/>
          <a:lstStyle/>
          <a:p>
            <a:r>
              <a:rPr lang="en-US" sz="1000">
                <a:solidFill>
                  <a:srgbClr val="000000"/>
                </a:solidFill>
                <a:ea typeface="Calibri" pitchFamily="34" charset="0"/>
                <a:cs typeface="Arial" charset="0"/>
              </a:rPr>
              <a:t>Quality control in biomarker research</a:t>
            </a:r>
          </a:p>
          <a:p>
            <a:r>
              <a:rPr lang="en-US" sz="1000" b="1">
                <a:solidFill>
                  <a:srgbClr val="000000"/>
                </a:solidFill>
                <a:ea typeface="Calibri" pitchFamily="34" charset="0"/>
                <a:cs typeface="Arial" charset="0"/>
              </a:rPr>
              <a:t>Andrea Wutte</a:t>
            </a:r>
            <a:endParaRPr lang="en-US" sz="1000">
              <a:solidFill>
                <a:srgbClr val="000000"/>
              </a:solidFill>
              <a:ea typeface="Calibri" pitchFamily="34" charset="0"/>
              <a:cs typeface="Arial" charset="0"/>
            </a:endParaRPr>
          </a:p>
          <a:p>
            <a:endParaRPr lang="en-US" sz="1000">
              <a:solidFill>
                <a:srgbClr val="000000"/>
              </a:solidFill>
              <a:ea typeface="Calibri" pitchFamily="34" charset="0"/>
              <a:cs typeface="Arial" charset="0"/>
            </a:endParaRPr>
          </a:p>
        </p:txBody>
      </p:sp>
      <p:sp>
        <p:nvSpPr>
          <p:cNvPr id="16411" name="Rectangle 28"/>
          <p:cNvSpPr>
            <a:spLocks noChangeArrowheads="1"/>
          </p:cNvSpPr>
          <p:nvPr/>
        </p:nvSpPr>
        <p:spPr bwMode="auto">
          <a:xfrm>
            <a:off x="3803650" y="1619250"/>
            <a:ext cx="1695450" cy="609600"/>
          </a:xfrm>
          <a:prstGeom prst="rect">
            <a:avLst/>
          </a:prstGeom>
          <a:solidFill>
            <a:srgbClr val="92D050"/>
          </a:solidFill>
          <a:ln w="9525">
            <a:noFill/>
            <a:miter lim="800000"/>
            <a:headEnd/>
            <a:tailEnd/>
          </a:ln>
        </p:spPr>
        <p:txBody>
          <a:bodyPr lIns="51464" tIns="0" rIns="51464" bIns="0"/>
          <a:lstStyle/>
          <a:p>
            <a:r>
              <a:rPr lang="en-US" sz="1000">
                <a:solidFill>
                  <a:srgbClr val="000000"/>
                </a:solidFill>
                <a:ea typeface="Calibri" pitchFamily="34" charset="0"/>
                <a:cs typeface="Arial" charset="0"/>
              </a:rPr>
              <a:t>Targeted proteomics assays for biomarkers </a:t>
            </a:r>
          </a:p>
          <a:p>
            <a:r>
              <a:rPr lang="en-US" sz="1000" b="1">
                <a:solidFill>
                  <a:srgbClr val="000000"/>
                </a:solidFill>
                <a:ea typeface="Calibri" pitchFamily="34" charset="0"/>
                <a:cs typeface="Arial" charset="0"/>
              </a:rPr>
              <a:t>Virginie Brun</a:t>
            </a:r>
            <a:endParaRPr lang="el-GR" sz="1000" b="1">
              <a:solidFill>
                <a:srgbClr val="000000"/>
              </a:solidFill>
              <a:ea typeface="Calibri" pitchFamily="34" charset="0"/>
              <a:cs typeface="Arial" charset="0"/>
            </a:endParaRPr>
          </a:p>
        </p:txBody>
      </p:sp>
      <p:sp>
        <p:nvSpPr>
          <p:cNvPr id="16412" name="Rectangle 29"/>
          <p:cNvSpPr>
            <a:spLocks noChangeArrowheads="1"/>
          </p:cNvSpPr>
          <p:nvPr/>
        </p:nvSpPr>
        <p:spPr bwMode="auto">
          <a:xfrm>
            <a:off x="5499100" y="1619250"/>
            <a:ext cx="1638300" cy="609600"/>
          </a:xfrm>
          <a:prstGeom prst="rect">
            <a:avLst/>
          </a:prstGeom>
          <a:solidFill>
            <a:srgbClr val="92D050"/>
          </a:solidFill>
          <a:ln w="9525">
            <a:noFill/>
            <a:miter lim="800000"/>
            <a:headEnd/>
            <a:tailEnd/>
          </a:ln>
        </p:spPr>
        <p:txBody>
          <a:bodyPr lIns="51464" tIns="0" rIns="51464" bIns="0"/>
          <a:lstStyle/>
          <a:p>
            <a:r>
              <a:rPr lang="en-US" sz="1000">
                <a:solidFill>
                  <a:srgbClr val="000000"/>
                </a:solidFill>
                <a:ea typeface="Calibri" pitchFamily="34" charset="0"/>
                <a:cs typeface="Arial" charset="0"/>
              </a:rPr>
              <a:t>Proteomics for biomarker discovery</a:t>
            </a:r>
          </a:p>
          <a:p>
            <a:r>
              <a:rPr lang="en-US" sz="1000" b="1">
                <a:solidFill>
                  <a:srgbClr val="000000"/>
                </a:solidFill>
                <a:ea typeface="Calibri" pitchFamily="34" charset="0"/>
                <a:cs typeface="Arial" charset="0"/>
              </a:rPr>
              <a:t>Michalis Aivaliotis</a:t>
            </a:r>
          </a:p>
          <a:p>
            <a:endParaRPr lang="en-US" sz="1000">
              <a:solidFill>
                <a:srgbClr val="000000"/>
              </a:solidFill>
              <a:ea typeface="Calibri" pitchFamily="34" charset="0"/>
              <a:cs typeface="Arial" charset="0"/>
            </a:endParaRPr>
          </a:p>
        </p:txBody>
      </p:sp>
      <p:sp>
        <p:nvSpPr>
          <p:cNvPr id="16413" name="Rectangle 30"/>
          <p:cNvSpPr>
            <a:spLocks noChangeArrowheads="1"/>
          </p:cNvSpPr>
          <p:nvPr/>
        </p:nvSpPr>
        <p:spPr bwMode="auto">
          <a:xfrm>
            <a:off x="7137400" y="1619250"/>
            <a:ext cx="1752600" cy="609600"/>
          </a:xfrm>
          <a:prstGeom prst="rect">
            <a:avLst/>
          </a:prstGeom>
          <a:solidFill>
            <a:srgbClr val="92D050"/>
          </a:solidFill>
          <a:ln w="9525">
            <a:noFill/>
            <a:miter lim="800000"/>
            <a:headEnd/>
            <a:tailEnd/>
          </a:ln>
        </p:spPr>
        <p:txBody>
          <a:bodyPr lIns="51464" tIns="0" rIns="51464" bIns="0"/>
          <a:lstStyle/>
          <a:p>
            <a:r>
              <a:rPr lang="en-US" sz="1000">
                <a:ea typeface="Calibri" pitchFamily="34" charset="0"/>
                <a:cs typeface="Arial" charset="0"/>
              </a:rPr>
              <a:t>Biomarkers of healthy ageing</a:t>
            </a:r>
          </a:p>
          <a:p>
            <a:r>
              <a:rPr lang="en-US" sz="1000" b="1">
                <a:ea typeface="Calibri" pitchFamily="34" charset="0"/>
                <a:cs typeface="Arial" charset="0"/>
              </a:rPr>
              <a:t>Niki Chondrogianni</a:t>
            </a:r>
            <a:endParaRPr lang="en-US" sz="1000">
              <a:ea typeface="Calibri" pitchFamily="34" charset="0"/>
              <a:cs typeface="Arial" charset="0"/>
            </a:endParaRPr>
          </a:p>
        </p:txBody>
      </p:sp>
      <p:sp>
        <p:nvSpPr>
          <p:cNvPr id="16414" name="Rectangle 31"/>
          <p:cNvSpPr>
            <a:spLocks noChangeArrowheads="1"/>
          </p:cNvSpPr>
          <p:nvPr/>
        </p:nvSpPr>
        <p:spPr bwMode="auto">
          <a:xfrm>
            <a:off x="127000" y="1822450"/>
            <a:ext cx="642938" cy="406400"/>
          </a:xfrm>
          <a:prstGeom prst="rect">
            <a:avLst/>
          </a:prstGeom>
          <a:noFill/>
          <a:ln w="9525">
            <a:noFill/>
            <a:miter lim="800000"/>
            <a:headEnd/>
            <a:tailEnd/>
          </a:ln>
        </p:spPr>
        <p:txBody>
          <a:bodyPr lIns="51464" tIns="0" rIns="51464" bIns="0"/>
          <a:lstStyle/>
          <a:p>
            <a:r>
              <a:rPr lang="en-US" sz="1000">
                <a:solidFill>
                  <a:srgbClr val="000000"/>
                </a:solidFill>
                <a:ea typeface="Calibri" pitchFamily="34" charset="0"/>
                <a:cs typeface="Arial" charset="0"/>
              </a:rPr>
              <a:t>12:00 </a:t>
            </a:r>
          </a:p>
        </p:txBody>
      </p:sp>
      <p:sp>
        <p:nvSpPr>
          <p:cNvPr id="16415" name="Rectangle 32"/>
          <p:cNvSpPr>
            <a:spLocks noChangeArrowheads="1"/>
          </p:cNvSpPr>
          <p:nvPr/>
        </p:nvSpPr>
        <p:spPr bwMode="auto">
          <a:xfrm>
            <a:off x="127000" y="2228850"/>
            <a:ext cx="642938" cy="215900"/>
          </a:xfrm>
          <a:prstGeom prst="rect">
            <a:avLst/>
          </a:prstGeom>
          <a:noFill/>
          <a:ln w="9525">
            <a:noFill/>
            <a:miter lim="800000"/>
            <a:headEnd/>
            <a:tailEnd/>
          </a:ln>
        </p:spPr>
        <p:txBody>
          <a:bodyPr lIns="51464" tIns="0" rIns="51464" bIns="0"/>
          <a:lstStyle/>
          <a:p>
            <a:r>
              <a:rPr lang="en-US" sz="1000">
                <a:solidFill>
                  <a:srgbClr val="000000"/>
                </a:solidFill>
                <a:ea typeface="Calibri" pitchFamily="34" charset="0"/>
                <a:cs typeface="Arial" charset="0"/>
              </a:rPr>
              <a:t>12.30 </a:t>
            </a:r>
          </a:p>
        </p:txBody>
      </p:sp>
      <p:sp>
        <p:nvSpPr>
          <p:cNvPr id="16416" name="Rectangle 33"/>
          <p:cNvSpPr>
            <a:spLocks noChangeArrowheads="1"/>
          </p:cNvSpPr>
          <p:nvPr/>
        </p:nvSpPr>
        <p:spPr bwMode="auto">
          <a:xfrm>
            <a:off x="2287588" y="2228850"/>
            <a:ext cx="1522412" cy="590550"/>
          </a:xfrm>
          <a:prstGeom prst="rect">
            <a:avLst/>
          </a:prstGeom>
          <a:solidFill>
            <a:srgbClr val="C6D9F1"/>
          </a:solidFill>
          <a:ln w="9525">
            <a:noFill/>
            <a:miter lim="800000"/>
            <a:headEnd/>
            <a:tailEnd/>
          </a:ln>
        </p:spPr>
        <p:txBody>
          <a:bodyPr lIns="51464" tIns="0" rIns="51464" bIns="0"/>
          <a:lstStyle/>
          <a:p>
            <a:r>
              <a:rPr lang="en-US" sz="1000" b="1">
                <a:solidFill>
                  <a:srgbClr val="000000"/>
                </a:solidFill>
                <a:ea typeface="Calibri" pitchFamily="34" charset="0"/>
                <a:cs typeface="Arial" charset="0"/>
              </a:rPr>
              <a:t>Student talks </a:t>
            </a:r>
            <a:endParaRPr lang="en-US" sz="1000">
              <a:solidFill>
                <a:srgbClr val="000000"/>
              </a:solidFill>
              <a:ea typeface="Calibri" pitchFamily="34" charset="0"/>
              <a:cs typeface="Arial" charset="0"/>
            </a:endParaRPr>
          </a:p>
          <a:p>
            <a:r>
              <a:rPr lang="en-US" sz="1000">
                <a:solidFill>
                  <a:srgbClr val="000000"/>
                </a:solidFill>
                <a:ea typeface="Calibri" pitchFamily="34" charset="0"/>
                <a:cs typeface="Arial" charset="0"/>
              </a:rPr>
              <a:t>1-13 </a:t>
            </a:r>
          </a:p>
        </p:txBody>
      </p:sp>
      <p:sp>
        <p:nvSpPr>
          <p:cNvPr id="16417" name="Rectangle 34"/>
          <p:cNvSpPr>
            <a:spLocks noChangeArrowheads="1"/>
          </p:cNvSpPr>
          <p:nvPr/>
        </p:nvSpPr>
        <p:spPr bwMode="auto">
          <a:xfrm>
            <a:off x="3803650" y="2228850"/>
            <a:ext cx="1695450" cy="590550"/>
          </a:xfrm>
          <a:prstGeom prst="rect">
            <a:avLst/>
          </a:prstGeom>
          <a:solidFill>
            <a:srgbClr val="C6D9F1"/>
          </a:solidFill>
          <a:ln w="9525">
            <a:noFill/>
            <a:miter lim="800000"/>
            <a:headEnd/>
            <a:tailEnd/>
          </a:ln>
        </p:spPr>
        <p:txBody>
          <a:bodyPr lIns="51464" tIns="0" rIns="51464" bIns="0"/>
          <a:lstStyle/>
          <a:p>
            <a:r>
              <a:rPr lang="en-US" sz="1000" b="1">
                <a:solidFill>
                  <a:srgbClr val="000000"/>
                </a:solidFill>
                <a:ea typeface="Calibri" pitchFamily="34" charset="0"/>
                <a:cs typeface="Arial" charset="0"/>
              </a:rPr>
              <a:t>Student talks </a:t>
            </a:r>
            <a:endParaRPr lang="en-US" sz="1000">
              <a:solidFill>
                <a:srgbClr val="000000"/>
              </a:solidFill>
              <a:ea typeface="Calibri" pitchFamily="34" charset="0"/>
              <a:cs typeface="Arial" charset="0"/>
            </a:endParaRPr>
          </a:p>
          <a:p>
            <a:r>
              <a:rPr lang="en-US" sz="1000">
                <a:solidFill>
                  <a:srgbClr val="000000"/>
                </a:solidFill>
                <a:ea typeface="Calibri" pitchFamily="34" charset="0"/>
                <a:cs typeface="Arial" charset="0"/>
              </a:rPr>
              <a:t>19-31 </a:t>
            </a:r>
          </a:p>
        </p:txBody>
      </p:sp>
      <p:sp>
        <p:nvSpPr>
          <p:cNvPr id="16418" name="Rectangle 35"/>
          <p:cNvSpPr>
            <a:spLocks noChangeArrowheads="1"/>
          </p:cNvSpPr>
          <p:nvPr/>
        </p:nvSpPr>
        <p:spPr bwMode="auto">
          <a:xfrm>
            <a:off x="5499100" y="2228850"/>
            <a:ext cx="1638300" cy="590550"/>
          </a:xfrm>
          <a:prstGeom prst="rect">
            <a:avLst/>
          </a:prstGeom>
          <a:solidFill>
            <a:srgbClr val="C6D9F1"/>
          </a:solidFill>
          <a:ln w="9525">
            <a:noFill/>
            <a:miter lim="800000"/>
            <a:headEnd/>
            <a:tailEnd/>
          </a:ln>
        </p:spPr>
        <p:txBody>
          <a:bodyPr lIns="51464" tIns="0" rIns="51464" bIns="0"/>
          <a:lstStyle/>
          <a:p>
            <a:r>
              <a:rPr lang="en-US" sz="1000" b="1">
                <a:solidFill>
                  <a:srgbClr val="000000"/>
                </a:solidFill>
                <a:ea typeface="Calibri" pitchFamily="34" charset="0"/>
                <a:cs typeface="Arial" charset="0"/>
              </a:rPr>
              <a:t>Student talks </a:t>
            </a:r>
            <a:endParaRPr lang="en-US" sz="1000">
              <a:solidFill>
                <a:srgbClr val="000000"/>
              </a:solidFill>
              <a:ea typeface="Calibri" pitchFamily="34" charset="0"/>
              <a:cs typeface="Arial" charset="0"/>
            </a:endParaRPr>
          </a:p>
          <a:p>
            <a:r>
              <a:rPr lang="en-US" sz="1000">
                <a:solidFill>
                  <a:srgbClr val="000000"/>
                </a:solidFill>
                <a:ea typeface="Calibri" pitchFamily="34" charset="0"/>
                <a:cs typeface="Arial" charset="0"/>
              </a:rPr>
              <a:t>36-48</a:t>
            </a:r>
          </a:p>
        </p:txBody>
      </p:sp>
      <p:sp>
        <p:nvSpPr>
          <p:cNvPr id="16419" name="Rectangle 36"/>
          <p:cNvSpPr>
            <a:spLocks noChangeArrowheads="1"/>
          </p:cNvSpPr>
          <p:nvPr/>
        </p:nvSpPr>
        <p:spPr bwMode="auto">
          <a:xfrm>
            <a:off x="7131050" y="2228850"/>
            <a:ext cx="1752600" cy="590550"/>
          </a:xfrm>
          <a:prstGeom prst="rect">
            <a:avLst/>
          </a:prstGeom>
          <a:solidFill>
            <a:srgbClr val="C6D9F1"/>
          </a:solidFill>
          <a:ln w="9525">
            <a:noFill/>
            <a:miter lim="800000"/>
            <a:headEnd/>
            <a:tailEnd/>
          </a:ln>
        </p:spPr>
        <p:txBody>
          <a:bodyPr lIns="51464" tIns="0" rIns="51464" bIns="0"/>
          <a:lstStyle/>
          <a:p>
            <a:r>
              <a:rPr lang="en-US" sz="1000" b="1">
                <a:solidFill>
                  <a:srgbClr val="000000"/>
                </a:solidFill>
                <a:ea typeface="Calibri" pitchFamily="34" charset="0"/>
                <a:cs typeface="Arial" charset="0"/>
              </a:rPr>
              <a:t>Student talks </a:t>
            </a:r>
            <a:endParaRPr lang="en-US" sz="1000">
              <a:solidFill>
                <a:srgbClr val="000000"/>
              </a:solidFill>
              <a:ea typeface="Calibri" pitchFamily="34" charset="0"/>
              <a:cs typeface="Arial" charset="0"/>
            </a:endParaRPr>
          </a:p>
          <a:p>
            <a:r>
              <a:rPr lang="en-US" sz="1000">
                <a:solidFill>
                  <a:srgbClr val="000000"/>
                </a:solidFill>
                <a:ea typeface="Calibri" pitchFamily="34" charset="0"/>
                <a:cs typeface="Arial" charset="0"/>
              </a:rPr>
              <a:t>49-60</a:t>
            </a:r>
          </a:p>
        </p:txBody>
      </p:sp>
      <p:sp>
        <p:nvSpPr>
          <p:cNvPr id="16420" name="Rectangle 37"/>
          <p:cNvSpPr>
            <a:spLocks noChangeArrowheads="1"/>
          </p:cNvSpPr>
          <p:nvPr/>
        </p:nvSpPr>
        <p:spPr bwMode="auto">
          <a:xfrm>
            <a:off x="127000" y="2444750"/>
            <a:ext cx="642938" cy="203200"/>
          </a:xfrm>
          <a:prstGeom prst="rect">
            <a:avLst/>
          </a:prstGeom>
          <a:noFill/>
          <a:ln w="9525">
            <a:noFill/>
            <a:miter lim="800000"/>
            <a:headEnd/>
            <a:tailEnd/>
          </a:ln>
        </p:spPr>
        <p:txBody>
          <a:bodyPr lIns="51464" tIns="0" rIns="51464" bIns="0"/>
          <a:lstStyle/>
          <a:p>
            <a:r>
              <a:rPr lang="en-US" sz="1000">
                <a:solidFill>
                  <a:srgbClr val="000000"/>
                </a:solidFill>
                <a:ea typeface="Calibri" pitchFamily="34" charset="0"/>
                <a:cs typeface="Arial" charset="0"/>
              </a:rPr>
              <a:t>13:00 </a:t>
            </a:r>
          </a:p>
        </p:txBody>
      </p:sp>
      <p:sp>
        <p:nvSpPr>
          <p:cNvPr id="16421" name="Rectangle 38"/>
          <p:cNvSpPr>
            <a:spLocks noChangeArrowheads="1"/>
          </p:cNvSpPr>
          <p:nvPr/>
        </p:nvSpPr>
        <p:spPr bwMode="auto">
          <a:xfrm>
            <a:off x="127000" y="2647950"/>
            <a:ext cx="642938" cy="203200"/>
          </a:xfrm>
          <a:prstGeom prst="rect">
            <a:avLst/>
          </a:prstGeom>
          <a:noFill/>
          <a:ln w="9525">
            <a:noFill/>
            <a:miter lim="800000"/>
            <a:headEnd/>
            <a:tailEnd/>
          </a:ln>
        </p:spPr>
        <p:txBody>
          <a:bodyPr lIns="51464" tIns="0" rIns="51464" bIns="0"/>
          <a:lstStyle/>
          <a:p>
            <a:r>
              <a:rPr lang="en-US" sz="1000">
                <a:solidFill>
                  <a:srgbClr val="000000"/>
                </a:solidFill>
                <a:ea typeface="Calibri" pitchFamily="34" charset="0"/>
                <a:cs typeface="Arial" charset="0"/>
              </a:rPr>
              <a:t>13.30 </a:t>
            </a:r>
          </a:p>
        </p:txBody>
      </p:sp>
      <p:sp>
        <p:nvSpPr>
          <p:cNvPr id="16422" name="Rectangle 39"/>
          <p:cNvSpPr>
            <a:spLocks noChangeArrowheads="1"/>
          </p:cNvSpPr>
          <p:nvPr/>
        </p:nvSpPr>
        <p:spPr bwMode="auto">
          <a:xfrm>
            <a:off x="2287588" y="2862263"/>
            <a:ext cx="1516062" cy="719137"/>
          </a:xfrm>
          <a:prstGeom prst="rect">
            <a:avLst/>
          </a:prstGeom>
          <a:noFill/>
          <a:ln w="9525">
            <a:noFill/>
            <a:miter lim="800000"/>
            <a:headEnd/>
            <a:tailEnd/>
          </a:ln>
        </p:spPr>
        <p:txBody>
          <a:bodyPr lIns="51464" tIns="0" rIns="51464" bIns="0"/>
          <a:lstStyle/>
          <a:p>
            <a:r>
              <a:rPr lang="en-US" sz="1000">
                <a:solidFill>
                  <a:srgbClr val="000000"/>
                </a:solidFill>
                <a:ea typeface="Calibri" pitchFamily="34" charset="0"/>
                <a:cs typeface="Arial" charset="0"/>
              </a:rPr>
              <a:t>Lunch Break </a:t>
            </a:r>
          </a:p>
          <a:p>
            <a:r>
              <a:rPr lang="en-US" sz="1000">
                <a:solidFill>
                  <a:srgbClr val="000000"/>
                </a:solidFill>
                <a:ea typeface="Calibri" pitchFamily="34" charset="0"/>
                <a:cs typeface="Arial" charset="0"/>
              </a:rPr>
              <a:t>Poster viewing </a:t>
            </a:r>
          </a:p>
          <a:p>
            <a:r>
              <a:rPr lang="en-US" sz="1000">
                <a:solidFill>
                  <a:srgbClr val="000000"/>
                </a:solidFill>
                <a:ea typeface="Calibri" pitchFamily="34" charset="0"/>
                <a:cs typeface="Arial" charset="0"/>
              </a:rPr>
              <a:t>Discussions Free time </a:t>
            </a:r>
          </a:p>
        </p:txBody>
      </p:sp>
      <p:sp>
        <p:nvSpPr>
          <p:cNvPr id="16423" name="Rectangle 40"/>
          <p:cNvSpPr>
            <a:spLocks noChangeArrowheads="1"/>
          </p:cNvSpPr>
          <p:nvPr/>
        </p:nvSpPr>
        <p:spPr bwMode="auto">
          <a:xfrm>
            <a:off x="3803650" y="2895600"/>
            <a:ext cx="1695450" cy="719138"/>
          </a:xfrm>
          <a:prstGeom prst="rect">
            <a:avLst/>
          </a:prstGeom>
          <a:noFill/>
          <a:ln w="9525">
            <a:noFill/>
            <a:miter lim="800000"/>
            <a:headEnd/>
            <a:tailEnd/>
          </a:ln>
        </p:spPr>
        <p:txBody>
          <a:bodyPr lIns="51464" tIns="0" rIns="51464" bIns="0"/>
          <a:lstStyle/>
          <a:p>
            <a:r>
              <a:rPr lang="en-US" sz="1000">
                <a:solidFill>
                  <a:srgbClr val="000000"/>
                </a:solidFill>
                <a:ea typeface="Calibri" pitchFamily="34" charset="0"/>
                <a:cs typeface="Arial" charset="0"/>
              </a:rPr>
              <a:t>Lunch Break </a:t>
            </a:r>
          </a:p>
          <a:p>
            <a:r>
              <a:rPr lang="en-US" sz="1000">
                <a:solidFill>
                  <a:srgbClr val="000000"/>
                </a:solidFill>
                <a:ea typeface="Calibri" pitchFamily="34" charset="0"/>
                <a:cs typeface="Arial" charset="0"/>
              </a:rPr>
              <a:t>Poster viewing </a:t>
            </a:r>
          </a:p>
          <a:p>
            <a:r>
              <a:rPr lang="en-US" sz="1000">
                <a:solidFill>
                  <a:srgbClr val="000000"/>
                </a:solidFill>
                <a:ea typeface="Calibri" pitchFamily="34" charset="0"/>
                <a:cs typeface="Arial" charset="0"/>
              </a:rPr>
              <a:t>Discussions Free time </a:t>
            </a:r>
          </a:p>
        </p:txBody>
      </p:sp>
      <p:sp>
        <p:nvSpPr>
          <p:cNvPr id="16424" name="Rectangle 41"/>
          <p:cNvSpPr>
            <a:spLocks noChangeArrowheads="1"/>
          </p:cNvSpPr>
          <p:nvPr/>
        </p:nvSpPr>
        <p:spPr bwMode="auto">
          <a:xfrm>
            <a:off x="5499100" y="2862263"/>
            <a:ext cx="1638300" cy="719137"/>
          </a:xfrm>
          <a:prstGeom prst="rect">
            <a:avLst/>
          </a:prstGeom>
          <a:noFill/>
          <a:ln w="9525">
            <a:noFill/>
            <a:miter lim="800000"/>
            <a:headEnd/>
            <a:tailEnd/>
          </a:ln>
        </p:spPr>
        <p:txBody>
          <a:bodyPr lIns="51464" tIns="0" rIns="51464" bIns="0"/>
          <a:lstStyle/>
          <a:p>
            <a:r>
              <a:rPr lang="en-US" sz="1000">
                <a:solidFill>
                  <a:srgbClr val="000000"/>
                </a:solidFill>
                <a:ea typeface="Calibri" pitchFamily="34" charset="0"/>
                <a:cs typeface="Arial" charset="0"/>
              </a:rPr>
              <a:t>Lunch Break </a:t>
            </a:r>
          </a:p>
          <a:p>
            <a:r>
              <a:rPr lang="en-US" sz="1000">
                <a:solidFill>
                  <a:srgbClr val="000000"/>
                </a:solidFill>
                <a:ea typeface="Calibri" pitchFamily="34" charset="0"/>
                <a:cs typeface="Arial" charset="0"/>
              </a:rPr>
              <a:t>Poster viewing </a:t>
            </a:r>
          </a:p>
          <a:p>
            <a:r>
              <a:rPr lang="en-US" sz="1000">
                <a:solidFill>
                  <a:srgbClr val="000000"/>
                </a:solidFill>
                <a:ea typeface="Calibri" pitchFamily="34" charset="0"/>
                <a:cs typeface="Arial" charset="0"/>
              </a:rPr>
              <a:t>Discussions Free time </a:t>
            </a:r>
          </a:p>
        </p:txBody>
      </p:sp>
      <p:sp>
        <p:nvSpPr>
          <p:cNvPr id="16425" name="Rectangle 42"/>
          <p:cNvSpPr>
            <a:spLocks noChangeArrowheads="1"/>
          </p:cNvSpPr>
          <p:nvPr/>
        </p:nvSpPr>
        <p:spPr bwMode="auto">
          <a:xfrm>
            <a:off x="7137400" y="2862263"/>
            <a:ext cx="1752600" cy="719137"/>
          </a:xfrm>
          <a:prstGeom prst="rect">
            <a:avLst/>
          </a:prstGeom>
          <a:noFill/>
          <a:ln w="9525">
            <a:noFill/>
            <a:miter lim="800000"/>
            <a:headEnd/>
            <a:tailEnd/>
          </a:ln>
        </p:spPr>
        <p:txBody>
          <a:bodyPr lIns="51464" tIns="0" rIns="51464" bIns="0"/>
          <a:lstStyle/>
          <a:p>
            <a:r>
              <a:rPr lang="en-US" sz="1000">
                <a:solidFill>
                  <a:srgbClr val="000000"/>
                </a:solidFill>
                <a:ea typeface="Calibri" pitchFamily="34" charset="0"/>
                <a:cs typeface="Arial" charset="0"/>
              </a:rPr>
              <a:t>Lunch Break </a:t>
            </a:r>
          </a:p>
          <a:p>
            <a:r>
              <a:rPr lang="en-US" sz="1000">
                <a:solidFill>
                  <a:srgbClr val="000000"/>
                </a:solidFill>
                <a:ea typeface="Calibri" pitchFamily="34" charset="0"/>
                <a:cs typeface="Arial" charset="0"/>
              </a:rPr>
              <a:t>Poster viewing </a:t>
            </a:r>
          </a:p>
          <a:p>
            <a:r>
              <a:rPr lang="en-US" sz="1000">
                <a:solidFill>
                  <a:srgbClr val="000000"/>
                </a:solidFill>
                <a:ea typeface="Calibri" pitchFamily="34" charset="0"/>
                <a:cs typeface="Arial" charset="0"/>
              </a:rPr>
              <a:t>Discussions Free time</a:t>
            </a:r>
          </a:p>
        </p:txBody>
      </p:sp>
      <p:sp>
        <p:nvSpPr>
          <p:cNvPr id="16426" name="Rectangle 43"/>
          <p:cNvSpPr>
            <a:spLocks noChangeArrowheads="1"/>
          </p:cNvSpPr>
          <p:nvPr/>
        </p:nvSpPr>
        <p:spPr bwMode="auto">
          <a:xfrm>
            <a:off x="127000" y="2851150"/>
            <a:ext cx="642938" cy="203200"/>
          </a:xfrm>
          <a:prstGeom prst="rect">
            <a:avLst/>
          </a:prstGeom>
          <a:noFill/>
          <a:ln w="9525">
            <a:noFill/>
            <a:miter lim="800000"/>
            <a:headEnd/>
            <a:tailEnd/>
          </a:ln>
        </p:spPr>
        <p:txBody>
          <a:bodyPr lIns="51464" tIns="0" rIns="51464" bIns="0"/>
          <a:lstStyle/>
          <a:p>
            <a:r>
              <a:rPr lang="en-US" sz="1000">
                <a:solidFill>
                  <a:srgbClr val="000000"/>
                </a:solidFill>
                <a:ea typeface="Calibri" pitchFamily="34" charset="0"/>
                <a:cs typeface="Arial" charset="0"/>
              </a:rPr>
              <a:t>14:00 </a:t>
            </a:r>
          </a:p>
        </p:txBody>
      </p:sp>
      <p:sp>
        <p:nvSpPr>
          <p:cNvPr id="16427" name="Rectangle 44"/>
          <p:cNvSpPr>
            <a:spLocks noChangeArrowheads="1"/>
          </p:cNvSpPr>
          <p:nvPr/>
        </p:nvSpPr>
        <p:spPr bwMode="auto">
          <a:xfrm>
            <a:off x="127000" y="3054350"/>
            <a:ext cx="642938" cy="203200"/>
          </a:xfrm>
          <a:prstGeom prst="rect">
            <a:avLst/>
          </a:prstGeom>
          <a:noFill/>
          <a:ln w="9525">
            <a:noFill/>
            <a:miter lim="800000"/>
            <a:headEnd/>
            <a:tailEnd/>
          </a:ln>
        </p:spPr>
        <p:txBody>
          <a:bodyPr lIns="51464" tIns="0" rIns="51464" bIns="0"/>
          <a:lstStyle/>
          <a:p>
            <a:r>
              <a:rPr lang="en-US" sz="1000">
                <a:solidFill>
                  <a:srgbClr val="000000"/>
                </a:solidFill>
                <a:ea typeface="Calibri" pitchFamily="34" charset="0"/>
                <a:cs typeface="Arial" charset="0"/>
              </a:rPr>
              <a:t>14:30 </a:t>
            </a:r>
          </a:p>
        </p:txBody>
      </p:sp>
      <p:sp>
        <p:nvSpPr>
          <p:cNvPr id="16428" name="Rectangle 45"/>
          <p:cNvSpPr>
            <a:spLocks noChangeArrowheads="1"/>
          </p:cNvSpPr>
          <p:nvPr/>
        </p:nvSpPr>
        <p:spPr bwMode="auto">
          <a:xfrm>
            <a:off x="127000" y="3257550"/>
            <a:ext cx="642938" cy="152400"/>
          </a:xfrm>
          <a:prstGeom prst="rect">
            <a:avLst/>
          </a:prstGeom>
          <a:noFill/>
          <a:ln w="9525">
            <a:noFill/>
            <a:miter lim="800000"/>
            <a:headEnd/>
            <a:tailEnd/>
          </a:ln>
        </p:spPr>
        <p:txBody>
          <a:bodyPr lIns="51464" tIns="0" rIns="51464" bIns="0"/>
          <a:lstStyle/>
          <a:p>
            <a:r>
              <a:rPr lang="en-US" sz="1000">
                <a:solidFill>
                  <a:srgbClr val="000000"/>
                </a:solidFill>
                <a:ea typeface="Calibri" pitchFamily="34" charset="0"/>
                <a:cs typeface="Arial" charset="0"/>
              </a:rPr>
              <a:t>15:00 </a:t>
            </a:r>
          </a:p>
        </p:txBody>
      </p:sp>
      <p:sp>
        <p:nvSpPr>
          <p:cNvPr id="16429" name="Rectangle 46"/>
          <p:cNvSpPr>
            <a:spLocks noChangeArrowheads="1"/>
          </p:cNvSpPr>
          <p:nvPr/>
        </p:nvSpPr>
        <p:spPr bwMode="auto">
          <a:xfrm>
            <a:off x="2287588" y="3367088"/>
            <a:ext cx="1514475" cy="620712"/>
          </a:xfrm>
          <a:prstGeom prst="rect">
            <a:avLst/>
          </a:prstGeom>
          <a:solidFill>
            <a:srgbClr val="92D050"/>
          </a:solidFill>
          <a:ln w="9525">
            <a:noFill/>
            <a:miter lim="800000"/>
            <a:headEnd/>
            <a:tailEnd/>
          </a:ln>
        </p:spPr>
        <p:txBody>
          <a:bodyPr lIns="51464" tIns="0" rIns="51464" bIns="0"/>
          <a:lstStyle/>
          <a:p>
            <a:r>
              <a:rPr lang="en-US" sz="1000">
                <a:solidFill>
                  <a:srgbClr val="000000"/>
                </a:solidFill>
                <a:ea typeface="Calibri" pitchFamily="34" charset="0"/>
                <a:cs typeface="Arial" charset="0"/>
              </a:rPr>
              <a:t>High sensitivity immunoassays</a:t>
            </a:r>
          </a:p>
          <a:p>
            <a:r>
              <a:rPr lang="en-US" sz="1000" b="1">
                <a:solidFill>
                  <a:srgbClr val="000000"/>
                </a:solidFill>
                <a:ea typeface="Calibri" pitchFamily="34" charset="0"/>
                <a:cs typeface="Arial" charset="0"/>
              </a:rPr>
              <a:t>Stanislav Kuula</a:t>
            </a:r>
          </a:p>
        </p:txBody>
      </p:sp>
      <p:sp>
        <p:nvSpPr>
          <p:cNvPr id="16430" name="Rectangle 47"/>
          <p:cNvSpPr>
            <a:spLocks noChangeArrowheads="1"/>
          </p:cNvSpPr>
          <p:nvPr/>
        </p:nvSpPr>
        <p:spPr bwMode="auto">
          <a:xfrm>
            <a:off x="3803650" y="3367088"/>
            <a:ext cx="1695450" cy="685800"/>
          </a:xfrm>
          <a:prstGeom prst="rect">
            <a:avLst/>
          </a:prstGeom>
          <a:solidFill>
            <a:srgbClr val="92D050"/>
          </a:solidFill>
          <a:ln w="9525">
            <a:noFill/>
            <a:miter lim="800000"/>
            <a:headEnd/>
            <a:tailEnd/>
          </a:ln>
        </p:spPr>
        <p:txBody>
          <a:bodyPr lIns="51464" tIns="0" rIns="51464" bIns="0"/>
          <a:lstStyle/>
          <a:p>
            <a:r>
              <a:rPr lang="en-US" sz="1000">
                <a:solidFill>
                  <a:srgbClr val="000000"/>
                </a:solidFill>
                <a:ea typeface="Calibri" pitchFamily="34" charset="0"/>
                <a:cs typeface="Arial" charset="0"/>
              </a:rPr>
              <a:t>Analytical validation of sRAGE MRM assay </a:t>
            </a:r>
          </a:p>
          <a:p>
            <a:r>
              <a:rPr lang="en-US" sz="1000" b="1">
                <a:solidFill>
                  <a:srgbClr val="000000"/>
                </a:solidFill>
                <a:ea typeface="Calibri" pitchFamily="34" charset="0"/>
                <a:cs typeface="Arial" charset="0"/>
              </a:rPr>
              <a:t>Rainer Bischoff</a:t>
            </a:r>
            <a:endParaRPr lang="en-US" sz="1000">
              <a:solidFill>
                <a:srgbClr val="000000"/>
              </a:solidFill>
              <a:ea typeface="Calibri" pitchFamily="34" charset="0"/>
              <a:cs typeface="Arial" charset="0"/>
            </a:endParaRPr>
          </a:p>
        </p:txBody>
      </p:sp>
      <p:sp>
        <p:nvSpPr>
          <p:cNvPr id="16431" name="Rectangle 49"/>
          <p:cNvSpPr>
            <a:spLocks noChangeArrowheads="1"/>
          </p:cNvSpPr>
          <p:nvPr/>
        </p:nvSpPr>
        <p:spPr bwMode="auto">
          <a:xfrm>
            <a:off x="7137400" y="3367088"/>
            <a:ext cx="1752600" cy="620712"/>
          </a:xfrm>
          <a:prstGeom prst="rect">
            <a:avLst/>
          </a:prstGeom>
          <a:solidFill>
            <a:srgbClr val="FFFF66"/>
          </a:solidFill>
          <a:ln w="9525">
            <a:noFill/>
            <a:miter lim="800000"/>
            <a:headEnd/>
            <a:tailEnd/>
          </a:ln>
        </p:spPr>
        <p:txBody>
          <a:bodyPr lIns="51464" tIns="0" rIns="51464" bIns="0"/>
          <a:lstStyle/>
          <a:p>
            <a:r>
              <a:rPr lang="en-US" sz="1000" b="1">
                <a:solidFill>
                  <a:srgbClr val="000000"/>
                </a:solidFill>
                <a:ea typeface="Calibri" pitchFamily="34" charset="0"/>
                <a:cs typeface="Arial" charset="0"/>
              </a:rPr>
              <a:t>Meet the expert </a:t>
            </a:r>
            <a:endParaRPr lang="en-US" sz="1000">
              <a:solidFill>
                <a:srgbClr val="000000"/>
              </a:solidFill>
              <a:ea typeface="Calibri" pitchFamily="34" charset="0"/>
              <a:cs typeface="Arial" charset="0"/>
            </a:endParaRPr>
          </a:p>
          <a:p>
            <a:r>
              <a:rPr lang="en-US" sz="1000">
                <a:solidFill>
                  <a:srgbClr val="000000"/>
                </a:solidFill>
                <a:ea typeface="Calibri" pitchFamily="34" charset="0"/>
                <a:cs typeface="Arial" charset="0"/>
              </a:rPr>
              <a:t>Biomarker assay validation</a:t>
            </a:r>
          </a:p>
          <a:p>
            <a:r>
              <a:rPr lang="en-US" sz="1000">
                <a:solidFill>
                  <a:srgbClr val="000000"/>
                </a:solidFill>
                <a:ea typeface="Calibri" pitchFamily="34" charset="0"/>
                <a:cs typeface="Arial" charset="0"/>
              </a:rPr>
              <a:t>Study design, MRM data analysis </a:t>
            </a:r>
          </a:p>
          <a:p>
            <a:endParaRPr lang="en-US" sz="1000">
              <a:solidFill>
                <a:srgbClr val="000000"/>
              </a:solidFill>
              <a:ea typeface="Calibri" pitchFamily="34" charset="0"/>
              <a:cs typeface="Arial" charset="0"/>
            </a:endParaRPr>
          </a:p>
        </p:txBody>
      </p:sp>
      <p:sp>
        <p:nvSpPr>
          <p:cNvPr id="16432" name="Rectangle 50"/>
          <p:cNvSpPr>
            <a:spLocks noChangeArrowheads="1"/>
          </p:cNvSpPr>
          <p:nvPr/>
        </p:nvSpPr>
        <p:spPr bwMode="auto">
          <a:xfrm>
            <a:off x="127000" y="3409950"/>
            <a:ext cx="642938" cy="261938"/>
          </a:xfrm>
          <a:prstGeom prst="rect">
            <a:avLst/>
          </a:prstGeom>
          <a:noFill/>
          <a:ln w="9525">
            <a:noFill/>
            <a:miter lim="800000"/>
            <a:headEnd/>
            <a:tailEnd/>
          </a:ln>
        </p:spPr>
        <p:txBody>
          <a:bodyPr lIns="51464" tIns="0" rIns="51464" bIns="0"/>
          <a:lstStyle/>
          <a:p>
            <a:r>
              <a:rPr lang="en-US" sz="1000">
                <a:solidFill>
                  <a:srgbClr val="000000"/>
                </a:solidFill>
                <a:ea typeface="Calibri" pitchFamily="34" charset="0"/>
                <a:cs typeface="Arial" charset="0"/>
              </a:rPr>
              <a:t>15.30 </a:t>
            </a:r>
          </a:p>
        </p:txBody>
      </p:sp>
      <p:sp>
        <p:nvSpPr>
          <p:cNvPr id="16433" name="Rectangle 51"/>
          <p:cNvSpPr>
            <a:spLocks noChangeArrowheads="1"/>
          </p:cNvSpPr>
          <p:nvPr/>
        </p:nvSpPr>
        <p:spPr bwMode="auto">
          <a:xfrm>
            <a:off x="127000" y="3671888"/>
            <a:ext cx="642938" cy="381000"/>
          </a:xfrm>
          <a:prstGeom prst="rect">
            <a:avLst/>
          </a:prstGeom>
          <a:noFill/>
          <a:ln w="9525">
            <a:noFill/>
            <a:miter lim="800000"/>
            <a:headEnd/>
            <a:tailEnd/>
          </a:ln>
        </p:spPr>
        <p:txBody>
          <a:bodyPr lIns="51464" tIns="0" rIns="51464" bIns="0"/>
          <a:lstStyle/>
          <a:p>
            <a:r>
              <a:rPr lang="en-US" sz="1000">
                <a:solidFill>
                  <a:srgbClr val="000000"/>
                </a:solidFill>
                <a:ea typeface="Calibri" pitchFamily="34" charset="0"/>
                <a:cs typeface="Arial" charset="0"/>
              </a:rPr>
              <a:t>16.00 </a:t>
            </a:r>
          </a:p>
        </p:txBody>
      </p:sp>
      <p:sp>
        <p:nvSpPr>
          <p:cNvPr id="16434" name="Rectangle 52"/>
          <p:cNvSpPr>
            <a:spLocks noChangeArrowheads="1"/>
          </p:cNvSpPr>
          <p:nvPr/>
        </p:nvSpPr>
        <p:spPr bwMode="auto">
          <a:xfrm>
            <a:off x="127000" y="4052888"/>
            <a:ext cx="642938" cy="304800"/>
          </a:xfrm>
          <a:prstGeom prst="rect">
            <a:avLst/>
          </a:prstGeom>
          <a:noFill/>
          <a:ln w="9525">
            <a:noFill/>
            <a:miter lim="800000"/>
            <a:headEnd/>
            <a:tailEnd/>
          </a:ln>
        </p:spPr>
        <p:txBody>
          <a:bodyPr lIns="51464" tIns="0" rIns="51464" bIns="0"/>
          <a:lstStyle/>
          <a:p>
            <a:r>
              <a:rPr lang="en-US" sz="1000">
                <a:solidFill>
                  <a:srgbClr val="000000"/>
                </a:solidFill>
                <a:ea typeface="Calibri" pitchFamily="34" charset="0"/>
                <a:cs typeface="Arial" charset="0"/>
              </a:rPr>
              <a:t>16:30 </a:t>
            </a:r>
          </a:p>
        </p:txBody>
      </p:sp>
      <p:sp>
        <p:nvSpPr>
          <p:cNvPr id="16435" name="Rectangle 53"/>
          <p:cNvSpPr>
            <a:spLocks noChangeArrowheads="1"/>
          </p:cNvSpPr>
          <p:nvPr/>
        </p:nvSpPr>
        <p:spPr bwMode="auto">
          <a:xfrm>
            <a:off x="2287588" y="3938588"/>
            <a:ext cx="1514475" cy="446087"/>
          </a:xfrm>
          <a:prstGeom prst="rect">
            <a:avLst/>
          </a:prstGeom>
          <a:solidFill>
            <a:srgbClr val="C6D9F1"/>
          </a:solidFill>
          <a:ln w="9525">
            <a:noFill/>
            <a:miter lim="800000"/>
            <a:headEnd/>
            <a:tailEnd/>
          </a:ln>
        </p:spPr>
        <p:txBody>
          <a:bodyPr lIns="51464" tIns="0" rIns="51464" bIns="0"/>
          <a:lstStyle/>
          <a:p>
            <a:r>
              <a:rPr lang="en-US" sz="1000" b="1">
                <a:solidFill>
                  <a:srgbClr val="000000"/>
                </a:solidFill>
                <a:ea typeface="Calibri" pitchFamily="34" charset="0"/>
                <a:cs typeface="Arial" charset="0"/>
              </a:rPr>
              <a:t>Student talks </a:t>
            </a:r>
            <a:endParaRPr lang="en-US" sz="1000">
              <a:solidFill>
                <a:srgbClr val="000000"/>
              </a:solidFill>
              <a:ea typeface="Calibri" pitchFamily="34" charset="0"/>
              <a:cs typeface="Arial" charset="0"/>
            </a:endParaRPr>
          </a:p>
          <a:p>
            <a:r>
              <a:rPr lang="en-US" sz="1000">
                <a:solidFill>
                  <a:srgbClr val="000000"/>
                </a:solidFill>
                <a:ea typeface="Calibri" pitchFamily="34" charset="0"/>
                <a:cs typeface="Arial" charset="0"/>
              </a:rPr>
              <a:t>14-18</a:t>
            </a:r>
          </a:p>
        </p:txBody>
      </p:sp>
      <p:sp>
        <p:nvSpPr>
          <p:cNvPr id="16436" name="Rectangle 54"/>
          <p:cNvSpPr>
            <a:spLocks noChangeArrowheads="1"/>
          </p:cNvSpPr>
          <p:nvPr/>
        </p:nvSpPr>
        <p:spPr bwMode="auto">
          <a:xfrm>
            <a:off x="3803650" y="3938588"/>
            <a:ext cx="1693863" cy="446087"/>
          </a:xfrm>
          <a:prstGeom prst="rect">
            <a:avLst/>
          </a:prstGeom>
          <a:solidFill>
            <a:srgbClr val="C6D9F1"/>
          </a:solidFill>
          <a:ln w="9525">
            <a:noFill/>
            <a:miter lim="800000"/>
            <a:headEnd/>
            <a:tailEnd/>
          </a:ln>
        </p:spPr>
        <p:txBody>
          <a:bodyPr lIns="51464" tIns="0" rIns="51464" bIns="0"/>
          <a:lstStyle/>
          <a:p>
            <a:r>
              <a:rPr lang="en-US" sz="1000" b="1">
                <a:solidFill>
                  <a:srgbClr val="000000"/>
                </a:solidFill>
                <a:ea typeface="Calibri" pitchFamily="34" charset="0"/>
                <a:cs typeface="Arial" charset="0"/>
              </a:rPr>
              <a:t>Student talks </a:t>
            </a:r>
            <a:endParaRPr lang="en-US" sz="1000">
              <a:solidFill>
                <a:srgbClr val="000000"/>
              </a:solidFill>
              <a:ea typeface="Calibri" pitchFamily="34" charset="0"/>
              <a:cs typeface="Arial" charset="0"/>
            </a:endParaRPr>
          </a:p>
          <a:p>
            <a:r>
              <a:rPr lang="en-US" sz="1000">
                <a:solidFill>
                  <a:srgbClr val="000000"/>
                </a:solidFill>
                <a:ea typeface="Calibri" pitchFamily="34" charset="0"/>
                <a:cs typeface="Arial" charset="0"/>
              </a:rPr>
              <a:t>32-35</a:t>
            </a:r>
          </a:p>
        </p:txBody>
      </p:sp>
      <p:sp>
        <p:nvSpPr>
          <p:cNvPr id="16437" name="Rectangle 55"/>
          <p:cNvSpPr>
            <a:spLocks noChangeArrowheads="1"/>
          </p:cNvSpPr>
          <p:nvPr/>
        </p:nvSpPr>
        <p:spPr bwMode="auto">
          <a:xfrm>
            <a:off x="5499100" y="3429000"/>
            <a:ext cx="1638300" cy="3221038"/>
          </a:xfrm>
          <a:prstGeom prst="rect">
            <a:avLst/>
          </a:prstGeom>
          <a:noFill/>
          <a:ln w="9525">
            <a:noFill/>
            <a:miter lim="800000"/>
            <a:headEnd/>
            <a:tailEnd/>
          </a:ln>
        </p:spPr>
        <p:txBody>
          <a:bodyPr lIns="51464" tIns="0" rIns="51464" bIns="0"/>
          <a:lstStyle/>
          <a:p>
            <a:r>
              <a:rPr lang="en-US" sz="1000">
                <a:solidFill>
                  <a:srgbClr val="000000"/>
                </a:solidFill>
                <a:ea typeface="Calibri" pitchFamily="34" charset="0"/>
                <a:cs typeface="Arial" charset="0"/>
              </a:rPr>
              <a:t> </a:t>
            </a:r>
          </a:p>
          <a:p>
            <a:r>
              <a:rPr lang="en-US" sz="1000">
                <a:solidFill>
                  <a:srgbClr val="000000"/>
                </a:solidFill>
                <a:ea typeface="Calibri" pitchFamily="34" charset="0"/>
                <a:cs typeface="Arial" charset="0"/>
              </a:rPr>
              <a:t>Cultural excursion</a:t>
            </a:r>
          </a:p>
        </p:txBody>
      </p:sp>
      <p:sp>
        <p:nvSpPr>
          <p:cNvPr id="16438" name="Rectangle 56"/>
          <p:cNvSpPr>
            <a:spLocks noChangeArrowheads="1"/>
          </p:cNvSpPr>
          <p:nvPr/>
        </p:nvSpPr>
        <p:spPr bwMode="auto">
          <a:xfrm>
            <a:off x="7137400" y="3960813"/>
            <a:ext cx="1752600" cy="457200"/>
          </a:xfrm>
          <a:prstGeom prst="rect">
            <a:avLst/>
          </a:prstGeom>
          <a:solidFill>
            <a:srgbClr val="92D050"/>
          </a:solidFill>
          <a:ln w="9525">
            <a:noFill/>
            <a:miter lim="800000"/>
            <a:headEnd/>
            <a:tailEnd/>
          </a:ln>
        </p:spPr>
        <p:txBody>
          <a:bodyPr lIns="51464" tIns="0" rIns="51464" bIns="0"/>
          <a:lstStyle/>
          <a:p>
            <a:r>
              <a:rPr lang="en-US" sz="1000">
                <a:solidFill>
                  <a:srgbClr val="000000"/>
                </a:solidFill>
                <a:ea typeface="Calibri" pitchFamily="34" charset="0"/>
                <a:cs typeface="Arial" charset="0"/>
              </a:rPr>
              <a:t>Eureka: something is rotten in the biomarker kingdom</a:t>
            </a:r>
          </a:p>
          <a:p>
            <a:r>
              <a:rPr lang="en-US" sz="1000" b="1">
                <a:solidFill>
                  <a:srgbClr val="000000"/>
                </a:solidFill>
                <a:ea typeface="Calibri" pitchFamily="34" charset="0"/>
                <a:cs typeface="Arial" charset="0"/>
              </a:rPr>
              <a:t>Makis Zoidakis</a:t>
            </a:r>
          </a:p>
        </p:txBody>
      </p:sp>
      <p:sp>
        <p:nvSpPr>
          <p:cNvPr id="16439" name="Rectangle 57"/>
          <p:cNvSpPr>
            <a:spLocks noChangeArrowheads="1"/>
          </p:cNvSpPr>
          <p:nvPr/>
        </p:nvSpPr>
        <p:spPr bwMode="auto">
          <a:xfrm>
            <a:off x="127000" y="4357688"/>
            <a:ext cx="642938" cy="203200"/>
          </a:xfrm>
          <a:prstGeom prst="rect">
            <a:avLst/>
          </a:prstGeom>
          <a:noFill/>
          <a:ln w="9525">
            <a:noFill/>
            <a:miter lim="800000"/>
            <a:headEnd/>
            <a:tailEnd/>
          </a:ln>
        </p:spPr>
        <p:txBody>
          <a:bodyPr lIns="51464" tIns="0" rIns="51464" bIns="0"/>
          <a:lstStyle/>
          <a:p>
            <a:r>
              <a:rPr lang="en-US" sz="1000">
                <a:solidFill>
                  <a:srgbClr val="000000"/>
                </a:solidFill>
                <a:ea typeface="Calibri" pitchFamily="34" charset="0"/>
                <a:cs typeface="Arial" charset="0"/>
              </a:rPr>
              <a:t>17:00 </a:t>
            </a:r>
          </a:p>
        </p:txBody>
      </p:sp>
      <p:sp>
        <p:nvSpPr>
          <p:cNvPr id="16440" name="Rectangle 58"/>
          <p:cNvSpPr>
            <a:spLocks noChangeArrowheads="1"/>
          </p:cNvSpPr>
          <p:nvPr/>
        </p:nvSpPr>
        <p:spPr bwMode="auto">
          <a:xfrm>
            <a:off x="2287588" y="4357688"/>
            <a:ext cx="1516062" cy="203200"/>
          </a:xfrm>
          <a:prstGeom prst="rect">
            <a:avLst/>
          </a:prstGeom>
          <a:noFill/>
          <a:ln w="9525">
            <a:noFill/>
            <a:miter lim="800000"/>
            <a:headEnd/>
            <a:tailEnd/>
          </a:ln>
        </p:spPr>
        <p:txBody>
          <a:bodyPr lIns="51464" tIns="0" rIns="51464" bIns="0"/>
          <a:lstStyle/>
          <a:p>
            <a:r>
              <a:rPr lang="en-US" sz="1000">
                <a:solidFill>
                  <a:srgbClr val="000000"/>
                </a:solidFill>
                <a:ea typeface="Calibri" pitchFamily="34" charset="0"/>
                <a:cs typeface="Arial" charset="0"/>
              </a:rPr>
              <a:t>Coffee break </a:t>
            </a:r>
          </a:p>
        </p:txBody>
      </p:sp>
      <p:sp>
        <p:nvSpPr>
          <p:cNvPr id="16441" name="Rectangle 59"/>
          <p:cNvSpPr>
            <a:spLocks noChangeArrowheads="1"/>
          </p:cNvSpPr>
          <p:nvPr/>
        </p:nvSpPr>
        <p:spPr bwMode="auto">
          <a:xfrm>
            <a:off x="3803650" y="4357688"/>
            <a:ext cx="1695450" cy="203200"/>
          </a:xfrm>
          <a:prstGeom prst="rect">
            <a:avLst/>
          </a:prstGeom>
          <a:noFill/>
          <a:ln w="9525">
            <a:noFill/>
            <a:miter lim="800000"/>
            <a:headEnd/>
            <a:tailEnd/>
          </a:ln>
        </p:spPr>
        <p:txBody>
          <a:bodyPr lIns="51464" tIns="0" rIns="51464" bIns="0"/>
          <a:lstStyle/>
          <a:p>
            <a:r>
              <a:rPr lang="en-US" sz="1000">
                <a:solidFill>
                  <a:srgbClr val="000000"/>
                </a:solidFill>
                <a:ea typeface="Calibri" pitchFamily="34" charset="0"/>
                <a:cs typeface="Arial" charset="0"/>
              </a:rPr>
              <a:t>Coffee break </a:t>
            </a:r>
          </a:p>
        </p:txBody>
      </p:sp>
      <p:sp>
        <p:nvSpPr>
          <p:cNvPr id="16442" name="Rectangle 60"/>
          <p:cNvSpPr>
            <a:spLocks noChangeArrowheads="1"/>
          </p:cNvSpPr>
          <p:nvPr/>
        </p:nvSpPr>
        <p:spPr bwMode="auto">
          <a:xfrm>
            <a:off x="7137400" y="4411663"/>
            <a:ext cx="1752600" cy="203200"/>
          </a:xfrm>
          <a:prstGeom prst="rect">
            <a:avLst/>
          </a:prstGeom>
          <a:noFill/>
          <a:ln w="9525">
            <a:noFill/>
            <a:miter lim="800000"/>
            <a:headEnd/>
            <a:tailEnd/>
          </a:ln>
        </p:spPr>
        <p:txBody>
          <a:bodyPr lIns="51464" tIns="0" rIns="51464" bIns="0"/>
          <a:lstStyle/>
          <a:p>
            <a:r>
              <a:rPr lang="en-US" sz="1000">
                <a:solidFill>
                  <a:srgbClr val="000000"/>
                </a:solidFill>
                <a:ea typeface="Calibri" pitchFamily="34" charset="0"/>
                <a:cs typeface="Arial" charset="0"/>
              </a:rPr>
              <a:t>Coffee break </a:t>
            </a:r>
          </a:p>
        </p:txBody>
      </p:sp>
      <p:sp>
        <p:nvSpPr>
          <p:cNvPr id="16443" name="Rectangle 61"/>
          <p:cNvSpPr>
            <a:spLocks noChangeArrowheads="1"/>
          </p:cNvSpPr>
          <p:nvPr/>
        </p:nvSpPr>
        <p:spPr bwMode="auto">
          <a:xfrm>
            <a:off x="127000" y="4622800"/>
            <a:ext cx="642938" cy="203200"/>
          </a:xfrm>
          <a:prstGeom prst="rect">
            <a:avLst/>
          </a:prstGeom>
          <a:noFill/>
          <a:ln w="9525">
            <a:noFill/>
            <a:miter lim="800000"/>
            <a:headEnd/>
            <a:tailEnd/>
          </a:ln>
        </p:spPr>
        <p:txBody>
          <a:bodyPr lIns="51464" tIns="0" rIns="51464" bIns="0"/>
          <a:lstStyle/>
          <a:p>
            <a:r>
              <a:rPr lang="en-US" sz="1000">
                <a:solidFill>
                  <a:srgbClr val="000000"/>
                </a:solidFill>
                <a:ea typeface="Calibri" pitchFamily="34" charset="0"/>
                <a:cs typeface="Arial" charset="0"/>
              </a:rPr>
              <a:t>17:30 </a:t>
            </a:r>
          </a:p>
        </p:txBody>
      </p:sp>
      <p:sp>
        <p:nvSpPr>
          <p:cNvPr id="16444" name="Rectangle 62"/>
          <p:cNvSpPr>
            <a:spLocks noChangeArrowheads="1"/>
          </p:cNvSpPr>
          <p:nvPr/>
        </p:nvSpPr>
        <p:spPr bwMode="auto">
          <a:xfrm>
            <a:off x="2287588" y="4560888"/>
            <a:ext cx="1604962" cy="541337"/>
          </a:xfrm>
          <a:prstGeom prst="rect">
            <a:avLst/>
          </a:prstGeom>
          <a:solidFill>
            <a:srgbClr val="92D050"/>
          </a:solidFill>
          <a:ln w="9525">
            <a:noFill/>
            <a:miter lim="800000"/>
            <a:headEnd/>
            <a:tailEnd/>
          </a:ln>
        </p:spPr>
        <p:txBody>
          <a:bodyPr lIns="51464" tIns="0" rIns="51464" bIns="0"/>
          <a:lstStyle/>
          <a:p>
            <a:r>
              <a:rPr lang="en-US" sz="1000">
                <a:solidFill>
                  <a:srgbClr val="000000"/>
                </a:solidFill>
                <a:ea typeface="Calibri" pitchFamily="34" charset="0"/>
                <a:cs typeface="Arial" charset="0"/>
              </a:rPr>
              <a:t>Changing the biomarker implementation paradigm </a:t>
            </a:r>
            <a:r>
              <a:rPr lang="en-US" sz="1000" b="1">
                <a:solidFill>
                  <a:srgbClr val="000000"/>
                </a:solidFill>
                <a:ea typeface="Calibri" pitchFamily="34" charset="0"/>
                <a:cs typeface="Arial" charset="0"/>
              </a:rPr>
              <a:t>Peter Groenen </a:t>
            </a:r>
          </a:p>
        </p:txBody>
      </p:sp>
      <p:sp>
        <p:nvSpPr>
          <p:cNvPr id="16445" name="Rectangle 63"/>
          <p:cNvSpPr>
            <a:spLocks noChangeArrowheads="1"/>
          </p:cNvSpPr>
          <p:nvPr/>
        </p:nvSpPr>
        <p:spPr bwMode="auto">
          <a:xfrm>
            <a:off x="3814763" y="4560888"/>
            <a:ext cx="1682750" cy="646112"/>
          </a:xfrm>
          <a:prstGeom prst="rect">
            <a:avLst/>
          </a:prstGeom>
          <a:solidFill>
            <a:srgbClr val="92D050"/>
          </a:solidFill>
          <a:ln w="9525">
            <a:noFill/>
            <a:miter lim="800000"/>
            <a:headEnd/>
            <a:tailEnd/>
          </a:ln>
        </p:spPr>
        <p:txBody>
          <a:bodyPr lIns="51464" tIns="0" rIns="51464" bIns="0"/>
          <a:lstStyle/>
          <a:p>
            <a:r>
              <a:rPr lang="en-US" sz="1000">
                <a:solidFill>
                  <a:srgbClr val="000000"/>
                </a:solidFill>
                <a:ea typeface="Calibri" pitchFamily="34" charset="0"/>
                <a:cs typeface="Arial" charset="0"/>
              </a:rPr>
              <a:t>Biomarkers used in clinical practice for monitoring biological drugs </a:t>
            </a:r>
          </a:p>
          <a:p>
            <a:r>
              <a:rPr lang="en-US" sz="1000" b="1">
                <a:solidFill>
                  <a:srgbClr val="000000"/>
                </a:solidFill>
                <a:ea typeface="Calibri" pitchFamily="34" charset="0"/>
                <a:cs typeface="Arial" charset="0"/>
              </a:rPr>
              <a:t>Begoña Oliver</a:t>
            </a:r>
          </a:p>
        </p:txBody>
      </p:sp>
      <p:sp>
        <p:nvSpPr>
          <p:cNvPr id="16446" name="Rectangle 64"/>
          <p:cNvSpPr>
            <a:spLocks noChangeArrowheads="1"/>
          </p:cNvSpPr>
          <p:nvPr/>
        </p:nvSpPr>
        <p:spPr bwMode="auto">
          <a:xfrm>
            <a:off x="7137400" y="4573588"/>
            <a:ext cx="1752600" cy="646112"/>
          </a:xfrm>
          <a:prstGeom prst="rect">
            <a:avLst/>
          </a:prstGeom>
          <a:solidFill>
            <a:srgbClr val="92D050"/>
          </a:solidFill>
          <a:ln w="9525">
            <a:noFill/>
            <a:miter lim="800000"/>
            <a:headEnd/>
            <a:tailEnd/>
          </a:ln>
        </p:spPr>
        <p:txBody>
          <a:bodyPr lIns="51464" tIns="0" rIns="51464" bIns="0"/>
          <a:lstStyle/>
          <a:p>
            <a:r>
              <a:rPr lang="en-US" sz="1000">
                <a:solidFill>
                  <a:srgbClr val="000000"/>
                </a:solidFill>
                <a:ea typeface="Calibri" pitchFamily="34" charset="0"/>
                <a:cs typeface="Arial" charset="0"/>
              </a:rPr>
              <a:t>Epigenetics and Redox Biomarkers</a:t>
            </a:r>
          </a:p>
          <a:p>
            <a:r>
              <a:rPr lang="en-US" sz="1000" b="1">
                <a:ea typeface="Calibri" pitchFamily="34" charset="0"/>
                <a:cs typeface="Arial" charset="0"/>
              </a:rPr>
              <a:t>Alexander Bürkle</a:t>
            </a:r>
            <a:endParaRPr lang="en-US" sz="1000">
              <a:ea typeface="Calibri" pitchFamily="34" charset="0"/>
              <a:cs typeface="Arial" charset="0"/>
            </a:endParaRPr>
          </a:p>
        </p:txBody>
      </p:sp>
      <p:sp>
        <p:nvSpPr>
          <p:cNvPr id="16447" name="Rectangle 65"/>
          <p:cNvSpPr>
            <a:spLocks noChangeArrowheads="1"/>
          </p:cNvSpPr>
          <p:nvPr/>
        </p:nvSpPr>
        <p:spPr bwMode="auto">
          <a:xfrm>
            <a:off x="127000" y="4878388"/>
            <a:ext cx="642938" cy="338137"/>
          </a:xfrm>
          <a:prstGeom prst="rect">
            <a:avLst/>
          </a:prstGeom>
          <a:noFill/>
          <a:ln w="9525">
            <a:noFill/>
            <a:miter lim="800000"/>
            <a:headEnd/>
            <a:tailEnd/>
          </a:ln>
        </p:spPr>
        <p:txBody>
          <a:bodyPr lIns="51464" tIns="0" rIns="51464" bIns="0"/>
          <a:lstStyle/>
          <a:p>
            <a:r>
              <a:rPr lang="en-US" sz="1000">
                <a:solidFill>
                  <a:srgbClr val="000000"/>
                </a:solidFill>
                <a:ea typeface="Calibri" pitchFamily="34" charset="0"/>
                <a:cs typeface="Arial" charset="0"/>
              </a:rPr>
              <a:t>18:00 </a:t>
            </a:r>
          </a:p>
        </p:txBody>
      </p:sp>
      <p:sp>
        <p:nvSpPr>
          <p:cNvPr id="16448" name="Rectangle 66"/>
          <p:cNvSpPr>
            <a:spLocks noChangeArrowheads="1"/>
          </p:cNvSpPr>
          <p:nvPr/>
        </p:nvSpPr>
        <p:spPr bwMode="auto">
          <a:xfrm>
            <a:off x="127000" y="5251450"/>
            <a:ext cx="642938" cy="260350"/>
          </a:xfrm>
          <a:prstGeom prst="rect">
            <a:avLst/>
          </a:prstGeom>
          <a:noFill/>
          <a:ln w="9525">
            <a:noFill/>
            <a:miter lim="800000"/>
            <a:headEnd/>
            <a:tailEnd/>
          </a:ln>
        </p:spPr>
        <p:txBody>
          <a:bodyPr lIns="51464" tIns="0" rIns="51464" bIns="0"/>
          <a:lstStyle/>
          <a:p>
            <a:r>
              <a:rPr lang="en-US" sz="1000">
                <a:solidFill>
                  <a:srgbClr val="000000"/>
                </a:solidFill>
                <a:ea typeface="Calibri" pitchFamily="34" charset="0"/>
                <a:cs typeface="Arial" charset="0"/>
              </a:rPr>
              <a:t>18:30 </a:t>
            </a:r>
          </a:p>
        </p:txBody>
      </p:sp>
      <p:sp>
        <p:nvSpPr>
          <p:cNvPr id="16449" name="Rectangle 67"/>
          <p:cNvSpPr>
            <a:spLocks noChangeArrowheads="1"/>
          </p:cNvSpPr>
          <p:nvPr/>
        </p:nvSpPr>
        <p:spPr bwMode="auto">
          <a:xfrm>
            <a:off x="2287588" y="5102225"/>
            <a:ext cx="1516062" cy="938213"/>
          </a:xfrm>
          <a:prstGeom prst="rect">
            <a:avLst/>
          </a:prstGeom>
          <a:solidFill>
            <a:srgbClr val="92D050"/>
          </a:solidFill>
          <a:ln w="9525">
            <a:noFill/>
            <a:miter lim="800000"/>
            <a:headEnd/>
            <a:tailEnd/>
          </a:ln>
        </p:spPr>
        <p:txBody>
          <a:bodyPr lIns="51464" tIns="0" rIns="51464" bIns="0"/>
          <a:lstStyle/>
          <a:p>
            <a:endParaRPr lang="en-US" sz="1000">
              <a:solidFill>
                <a:srgbClr val="000000"/>
              </a:solidFill>
              <a:ea typeface="Calibri" pitchFamily="34" charset="0"/>
              <a:cs typeface="Arial" charset="0"/>
            </a:endParaRPr>
          </a:p>
          <a:p>
            <a:r>
              <a:rPr lang="en-US" sz="1000">
                <a:solidFill>
                  <a:srgbClr val="000000"/>
                </a:solidFill>
                <a:ea typeface="Calibri" pitchFamily="34" charset="0"/>
                <a:cs typeface="Arial" charset="0"/>
              </a:rPr>
              <a:t>Genomics biomarkers </a:t>
            </a:r>
          </a:p>
          <a:p>
            <a:r>
              <a:rPr lang="en-US" sz="1000" b="1">
                <a:ea typeface="Calibri" pitchFamily="34" charset="0"/>
                <a:cs typeface="Arial" charset="0"/>
              </a:rPr>
              <a:t>Lila Koumandou</a:t>
            </a:r>
          </a:p>
          <a:p>
            <a:r>
              <a:rPr lang="en-US" sz="1000">
                <a:ea typeface="Calibri" pitchFamily="34" charset="0"/>
                <a:cs typeface="Arial" charset="0"/>
              </a:rPr>
              <a:t>Molecular diagnostics: from bench to clinic</a:t>
            </a:r>
          </a:p>
          <a:p>
            <a:r>
              <a:rPr lang="en-US" sz="1000" b="1">
                <a:ea typeface="Calibri" pitchFamily="34" charset="0"/>
                <a:cs typeface="Arial" charset="0"/>
              </a:rPr>
              <a:t>Daria Ler</a:t>
            </a:r>
          </a:p>
        </p:txBody>
      </p:sp>
      <p:sp>
        <p:nvSpPr>
          <p:cNvPr id="16450" name="Rectangle 68"/>
          <p:cNvSpPr>
            <a:spLocks noChangeArrowheads="1"/>
          </p:cNvSpPr>
          <p:nvPr/>
        </p:nvSpPr>
        <p:spPr bwMode="auto">
          <a:xfrm>
            <a:off x="3803650" y="5229225"/>
            <a:ext cx="1695450" cy="860425"/>
          </a:xfrm>
          <a:prstGeom prst="rect">
            <a:avLst/>
          </a:prstGeom>
          <a:solidFill>
            <a:srgbClr val="92D050"/>
          </a:solidFill>
          <a:ln w="9525">
            <a:noFill/>
            <a:miter lim="800000"/>
            <a:headEnd/>
            <a:tailEnd/>
          </a:ln>
        </p:spPr>
        <p:txBody>
          <a:bodyPr lIns="51464" tIns="0" rIns="51464" bIns="0"/>
          <a:lstStyle/>
          <a:p>
            <a:r>
              <a:rPr lang="en-US" sz="1000">
                <a:solidFill>
                  <a:srgbClr val="000000"/>
                </a:solidFill>
                <a:ea typeface="Calibri" pitchFamily="34" charset="0"/>
                <a:cs typeface="Arial" charset="0"/>
              </a:rPr>
              <a:t>Liquid biopsy preparation</a:t>
            </a:r>
          </a:p>
          <a:p>
            <a:r>
              <a:rPr lang="en-US" sz="1000" b="1">
                <a:solidFill>
                  <a:srgbClr val="000000"/>
                </a:solidFill>
                <a:ea typeface="Calibri" pitchFamily="34" charset="0"/>
                <a:cs typeface="Arial" charset="0"/>
              </a:rPr>
              <a:t>Chris Sutton</a:t>
            </a:r>
            <a:endParaRPr lang="en-US" sz="1000">
              <a:solidFill>
                <a:srgbClr val="000000"/>
              </a:solidFill>
              <a:ea typeface="Calibri" pitchFamily="34" charset="0"/>
              <a:cs typeface="Arial" charset="0"/>
            </a:endParaRPr>
          </a:p>
          <a:p>
            <a:r>
              <a:rPr lang="en-US" sz="1000">
                <a:solidFill>
                  <a:srgbClr val="000000"/>
                </a:solidFill>
                <a:ea typeface="Calibri" pitchFamily="34" charset="0"/>
                <a:cs typeface="Arial" charset="0"/>
              </a:rPr>
              <a:t>Antibody Quality  Control</a:t>
            </a:r>
          </a:p>
          <a:p>
            <a:r>
              <a:rPr lang="en-US" sz="1000" b="1">
                <a:solidFill>
                  <a:srgbClr val="000000"/>
                </a:solidFill>
                <a:ea typeface="Calibri" pitchFamily="34" charset="0"/>
                <a:cs typeface="Arial" charset="0"/>
              </a:rPr>
              <a:t>Saara Wittfooth</a:t>
            </a:r>
          </a:p>
        </p:txBody>
      </p:sp>
      <p:sp>
        <p:nvSpPr>
          <p:cNvPr id="16451" name="Rectangle 69"/>
          <p:cNvSpPr>
            <a:spLocks noChangeArrowheads="1"/>
          </p:cNvSpPr>
          <p:nvPr/>
        </p:nvSpPr>
        <p:spPr bwMode="auto">
          <a:xfrm>
            <a:off x="7137400" y="5207000"/>
            <a:ext cx="1752600" cy="833438"/>
          </a:xfrm>
          <a:prstGeom prst="rect">
            <a:avLst/>
          </a:prstGeom>
          <a:solidFill>
            <a:srgbClr val="92D050"/>
          </a:solidFill>
          <a:ln w="9525">
            <a:noFill/>
            <a:miter lim="800000"/>
            <a:headEnd/>
            <a:tailEnd/>
          </a:ln>
        </p:spPr>
        <p:txBody>
          <a:bodyPr lIns="51464" tIns="0" rIns="51464" bIns="0"/>
          <a:lstStyle/>
          <a:p>
            <a:r>
              <a:rPr lang="en-US" sz="1000">
                <a:solidFill>
                  <a:srgbClr val="000000"/>
                </a:solidFill>
                <a:ea typeface="Calibri" pitchFamily="34" charset="0"/>
                <a:cs typeface="Arial" charset="0"/>
              </a:rPr>
              <a:t>Oxidative stress and biomarkers</a:t>
            </a:r>
          </a:p>
          <a:p>
            <a:r>
              <a:rPr lang="en-US" sz="1000" b="1">
                <a:ea typeface="Calibri" pitchFamily="34" charset="0"/>
                <a:cs typeface="Arial" charset="0"/>
              </a:rPr>
              <a:t>Grune Tilman</a:t>
            </a:r>
            <a:endParaRPr lang="en-US" sz="1000">
              <a:ea typeface="Calibri" pitchFamily="34" charset="0"/>
              <a:cs typeface="Arial" charset="0"/>
            </a:endParaRPr>
          </a:p>
        </p:txBody>
      </p:sp>
      <p:sp>
        <p:nvSpPr>
          <p:cNvPr id="16452" name="Rectangle 70"/>
          <p:cNvSpPr>
            <a:spLocks noChangeArrowheads="1"/>
          </p:cNvSpPr>
          <p:nvPr/>
        </p:nvSpPr>
        <p:spPr bwMode="auto">
          <a:xfrm>
            <a:off x="127000" y="5418138"/>
            <a:ext cx="642938" cy="677862"/>
          </a:xfrm>
          <a:prstGeom prst="rect">
            <a:avLst/>
          </a:prstGeom>
          <a:noFill/>
          <a:ln w="9525">
            <a:noFill/>
            <a:miter lim="800000"/>
            <a:headEnd/>
            <a:tailEnd/>
          </a:ln>
        </p:spPr>
        <p:txBody>
          <a:bodyPr lIns="51464" tIns="0" rIns="51464" bIns="0"/>
          <a:lstStyle/>
          <a:p>
            <a:endParaRPr lang="en-US" sz="1000">
              <a:solidFill>
                <a:srgbClr val="000000"/>
              </a:solidFill>
              <a:ea typeface="Calibri" pitchFamily="34" charset="0"/>
              <a:cs typeface="Arial" charset="0"/>
            </a:endParaRPr>
          </a:p>
          <a:p>
            <a:r>
              <a:rPr lang="en-US" sz="1000">
                <a:solidFill>
                  <a:srgbClr val="000000"/>
                </a:solidFill>
                <a:ea typeface="Calibri" pitchFamily="34" charset="0"/>
                <a:cs typeface="Arial" charset="0"/>
              </a:rPr>
              <a:t>19:00 </a:t>
            </a:r>
          </a:p>
        </p:txBody>
      </p:sp>
      <p:sp>
        <p:nvSpPr>
          <p:cNvPr id="16453" name="Rectangle 71"/>
          <p:cNvSpPr>
            <a:spLocks noChangeArrowheads="1"/>
          </p:cNvSpPr>
          <p:nvPr/>
        </p:nvSpPr>
        <p:spPr bwMode="auto">
          <a:xfrm>
            <a:off x="769938" y="5557838"/>
            <a:ext cx="1517650" cy="469900"/>
          </a:xfrm>
          <a:prstGeom prst="rect">
            <a:avLst/>
          </a:prstGeom>
          <a:solidFill>
            <a:srgbClr val="E36C0A"/>
          </a:solidFill>
          <a:ln w="9525">
            <a:noFill/>
            <a:miter lim="800000"/>
            <a:headEnd/>
            <a:tailEnd/>
          </a:ln>
        </p:spPr>
        <p:txBody>
          <a:bodyPr lIns="51464" tIns="0" rIns="51464" bIns="0"/>
          <a:lstStyle/>
          <a:p>
            <a:r>
              <a:rPr lang="en-US" sz="1000">
                <a:solidFill>
                  <a:srgbClr val="000000"/>
                </a:solidFill>
                <a:ea typeface="Calibri" pitchFamily="34" charset="0"/>
                <a:cs typeface="Arial" charset="0"/>
              </a:rPr>
              <a:t>Welcome </a:t>
            </a:r>
          </a:p>
          <a:p>
            <a:r>
              <a:rPr lang="en-US" sz="1000" b="1">
                <a:ea typeface="Calibri" pitchFamily="34" charset="0"/>
                <a:cs typeface="Arial" charset="0"/>
              </a:rPr>
              <a:t>Niki Chondrogianni</a:t>
            </a:r>
            <a:r>
              <a:rPr lang="en-US" sz="1000" b="1">
                <a:solidFill>
                  <a:srgbClr val="000000"/>
                </a:solidFill>
                <a:ea typeface="Calibri" pitchFamily="34" charset="0"/>
                <a:cs typeface="Arial" charset="0"/>
              </a:rPr>
              <a:t> Makis Zoidakis</a:t>
            </a:r>
            <a:endParaRPr lang="en-US" sz="1000">
              <a:solidFill>
                <a:srgbClr val="000000"/>
              </a:solidFill>
              <a:ea typeface="Calibri" pitchFamily="34" charset="0"/>
              <a:cs typeface="Arial" charset="0"/>
            </a:endParaRPr>
          </a:p>
        </p:txBody>
      </p:sp>
      <p:sp>
        <p:nvSpPr>
          <p:cNvPr id="16454" name="Rectangle 72"/>
          <p:cNvSpPr>
            <a:spLocks noChangeArrowheads="1"/>
          </p:cNvSpPr>
          <p:nvPr/>
        </p:nvSpPr>
        <p:spPr bwMode="auto">
          <a:xfrm>
            <a:off x="127000" y="6040438"/>
            <a:ext cx="642938" cy="273050"/>
          </a:xfrm>
          <a:prstGeom prst="rect">
            <a:avLst/>
          </a:prstGeom>
          <a:noFill/>
          <a:ln w="9525">
            <a:noFill/>
            <a:miter lim="800000"/>
            <a:headEnd/>
            <a:tailEnd/>
          </a:ln>
        </p:spPr>
        <p:txBody>
          <a:bodyPr lIns="51464" tIns="0" rIns="51464" bIns="0"/>
          <a:lstStyle/>
          <a:p>
            <a:r>
              <a:rPr lang="en-US" sz="1000">
                <a:solidFill>
                  <a:srgbClr val="000000"/>
                </a:solidFill>
                <a:ea typeface="Calibri" pitchFamily="34" charset="0"/>
                <a:cs typeface="Arial" charset="0"/>
              </a:rPr>
              <a:t>19:30 </a:t>
            </a:r>
          </a:p>
        </p:txBody>
      </p:sp>
      <p:sp>
        <p:nvSpPr>
          <p:cNvPr id="16455" name="Rectangle 73"/>
          <p:cNvSpPr>
            <a:spLocks noChangeArrowheads="1"/>
          </p:cNvSpPr>
          <p:nvPr/>
        </p:nvSpPr>
        <p:spPr bwMode="auto">
          <a:xfrm>
            <a:off x="769938" y="6040438"/>
            <a:ext cx="1517650" cy="609600"/>
          </a:xfrm>
          <a:prstGeom prst="rect">
            <a:avLst/>
          </a:prstGeom>
          <a:solidFill>
            <a:srgbClr val="92D050"/>
          </a:solidFill>
          <a:ln w="9525">
            <a:noFill/>
            <a:miter lim="800000"/>
            <a:headEnd/>
            <a:tailEnd/>
          </a:ln>
        </p:spPr>
        <p:txBody>
          <a:bodyPr lIns="51464" tIns="0" rIns="51464" bIns="0"/>
          <a:lstStyle/>
          <a:p>
            <a:r>
              <a:rPr lang="en-US" sz="1000">
                <a:solidFill>
                  <a:srgbClr val="000000"/>
                </a:solidFill>
                <a:ea typeface="Calibri" pitchFamily="34" charset="0"/>
                <a:cs typeface="Arial" charset="0"/>
              </a:rPr>
              <a:t>Biomarkers at the interphase of academia and industry</a:t>
            </a:r>
          </a:p>
          <a:p>
            <a:r>
              <a:rPr lang="en-US" sz="1000" b="1">
                <a:solidFill>
                  <a:srgbClr val="000000"/>
                </a:solidFill>
                <a:ea typeface="Calibri" pitchFamily="34" charset="0"/>
                <a:cs typeface="Arial" charset="0"/>
              </a:rPr>
              <a:t>Alain van Gool</a:t>
            </a:r>
          </a:p>
        </p:txBody>
      </p:sp>
      <p:sp>
        <p:nvSpPr>
          <p:cNvPr id="16456" name="Rectangle 74"/>
          <p:cNvSpPr>
            <a:spLocks noChangeArrowheads="1"/>
          </p:cNvSpPr>
          <p:nvPr/>
        </p:nvSpPr>
        <p:spPr bwMode="auto">
          <a:xfrm>
            <a:off x="2287588" y="6040438"/>
            <a:ext cx="1516062" cy="609600"/>
          </a:xfrm>
          <a:prstGeom prst="rect">
            <a:avLst/>
          </a:prstGeom>
          <a:solidFill>
            <a:srgbClr val="FFCCCC"/>
          </a:solidFill>
          <a:ln w="9525">
            <a:noFill/>
            <a:miter lim="800000"/>
            <a:headEnd/>
            <a:tailEnd/>
          </a:ln>
        </p:spPr>
        <p:txBody>
          <a:bodyPr lIns="51464" tIns="0" rIns="51464" bIns="0"/>
          <a:lstStyle/>
          <a:p>
            <a:r>
              <a:rPr lang="en-US" sz="1000" b="1">
                <a:solidFill>
                  <a:srgbClr val="000000"/>
                </a:solidFill>
                <a:ea typeface="Calibri" pitchFamily="34" charset="0"/>
                <a:cs typeface="Arial" charset="0"/>
              </a:rPr>
              <a:t>Poster session </a:t>
            </a:r>
            <a:endParaRPr lang="en-US" sz="1000">
              <a:solidFill>
                <a:srgbClr val="000000"/>
              </a:solidFill>
              <a:ea typeface="Calibri" pitchFamily="34" charset="0"/>
              <a:cs typeface="Arial" charset="0"/>
            </a:endParaRPr>
          </a:p>
          <a:p>
            <a:r>
              <a:rPr lang="en-US" sz="1000">
                <a:solidFill>
                  <a:srgbClr val="000000"/>
                </a:solidFill>
                <a:ea typeface="Calibri" pitchFamily="34" charset="0"/>
                <a:cs typeface="Arial" charset="0"/>
              </a:rPr>
              <a:t>discussions</a:t>
            </a:r>
          </a:p>
        </p:txBody>
      </p:sp>
      <p:sp>
        <p:nvSpPr>
          <p:cNvPr id="16457" name="Rectangle 75"/>
          <p:cNvSpPr>
            <a:spLocks noChangeArrowheads="1"/>
          </p:cNvSpPr>
          <p:nvPr/>
        </p:nvSpPr>
        <p:spPr bwMode="auto">
          <a:xfrm>
            <a:off x="3803650" y="6040438"/>
            <a:ext cx="1695450" cy="609600"/>
          </a:xfrm>
          <a:prstGeom prst="rect">
            <a:avLst/>
          </a:prstGeom>
          <a:solidFill>
            <a:srgbClr val="FFCCCC"/>
          </a:solidFill>
          <a:ln w="9525">
            <a:noFill/>
            <a:miter lim="800000"/>
            <a:headEnd/>
            <a:tailEnd/>
          </a:ln>
        </p:spPr>
        <p:txBody>
          <a:bodyPr lIns="51464" tIns="0" rIns="51464" bIns="0"/>
          <a:lstStyle/>
          <a:p>
            <a:r>
              <a:rPr lang="en-US" sz="1000" b="1">
                <a:solidFill>
                  <a:srgbClr val="000000"/>
                </a:solidFill>
                <a:ea typeface="Calibri" pitchFamily="34" charset="0"/>
                <a:cs typeface="Arial" charset="0"/>
              </a:rPr>
              <a:t>Poster session </a:t>
            </a:r>
            <a:endParaRPr lang="en-US" sz="1000">
              <a:solidFill>
                <a:srgbClr val="000000"/>
              </a:solidFill>
              <a:ea typeface="Calibri" pitchFamily="34" charset="0"/>
              <a:cs typeface="Arial" charset="0"/>
            </a:endParaRPr>
          </a:p>
          <a:p>
            <a:r>
              <a:rPr lang="en-US" sz="1000">
                <a:solidFill>
                  <a:srgbClr val="000000"/>
                </a:solidFill>
                <a:ea typeface="Calibri" pitchFamily="34" charset="0"/>
                <a:cs typeface="Arial" charset="0"/>
              </a:rPr>
              <a:t>discussions </a:t>
            </a:r>
          </a:p>
        </p:txBody>
      </p:sp>
      <p:sp>
        <p:nvSpPr>
          <p:cNvPr id="16458" name="Rectangle 76"/>
          <p:cNvSpPr>
            <a:spLocks noChangeArrowheads="1"/>
          </p:cNvSpPr>
          <p:nvPr/>
        </p:nvSpPr>
        <p:spPr bwMode="auto">
          <a:xfrm>
            <a:off x="7137400" y="6040438"/>
            <a:ext cx="1752600" cy="609600"/>
          </a:xfrm>
          <a:prstGeom prst="rect">
            <a:avLst/>
          </a:prstGeom>
          <a:solidFill>
            <a:srgbClr val="E36C0A"/>
          </a:solidFill>
          <a:ln w="9525">
            <a:noFill/>
            <a:miter lim="800000"/>
            <a:headEnd/>
            <a:tailEnd/>
          </a:ln>
        </p:spPr>
        <p:txBody>
          <a:bodyPr lIns="51464" tIns="0" rIns="51464" bIns="0"/>
          <a:lstStyle/>
          <a:p>
            <a:r>
              <a:rPr lang="en-US" sz="1000" b="1">
                <a:solidFill>
                  <a:srgbClr val="000000"/>
                </a:solidFill>
                <a:ea typeface="Calibri" pitchFamily="34" charset="0"/>
                <a:cs typeface="Arial" charset="0"/>
              </a:rPr>
              <a:t>Summing-Up </a:t>
            </a:r>
            <a:endParaRPr lang="en-US" sz="1000">
              <a:solidFill>
                <a:srgbClr val="000000"/>
              </a:solidFill>
              <a:ea typeface="Calibri" pitchFamily="34" charset="0"/>
              <a:cs typeface="Arial" charset="0"/>
            </a:endParaRPr>
          </a:p>
          <a:p>
            <a:r>
              <a:rPr lang="en-US" sz="1000" b="1">
                <a:solidFill>
                  <a:srgbClr val="000000"/>
                </a:solidFill>
                <a:ea typeface="Calibri" pitchFamily="34" charset="0"/>
                <a:cs typeface="Arial" charset="0"/>
              </a:rPr>
              <a:t>Round Table </a:t>
            </a:r>
            <a:endParaRPr lang="en-US" sz="1000">
              <a:solidFill>
                <a:srgbClr val="000000"/>
              </a:solidFill>
              <a:ea typeface="Calibri" pitchFamily="34" charset="0"/>
              <a:cs typeface="Arial" charset="0"/>
            </a:endParaRPr>
          </a:p>
        </p:txBody>
      </p:sp>
      <p:sp>
        <p:nvSpPr>
          <p:cNvPr id="16459" name="Rectangle 77"/>
          <p:cNvSpPr>
            <a:spLocks noChangeArrowheads="1"/>
          </p:cNvSpPr>
          <p:nvPr/>
        </p:nvSpPr>
        <p:spPr bwMode="auto">
          <a:xfrm>
            <a:off x="127000" y="6313488"/>
            <a:ext cx="642938" cy="336550"/>
          </a:xfrm>
          <a:prstGeom prst="rect">
            <a:avLst/>
          </a:prstGeom>
          <a:noFill/>
          <a:ln w="9525">
            <a:noFill/>
            <a:miter lim="800000"/>
            <a:headEnd/>
            <a:tailEnd/>
          </a:ln>
        </p:spPr>
        <p:txBody>
          <a:bodyPr lIns="51464" tIns="0" rIns="51464" bIns="0"/>
          <a:lstStyle/>
          <a:p>
            <a:r>
              <a:rPr lang="en-US" sz="1000">
                <a:solidFill>
                  <a:srgbClr val="000000"/>
                </a:solidFill>
                <a:ea typeface="Calibri" pitchFamily="34" charset="0"/>
                <a:cs typeface="Arial" charset="0"/>
              </a:rPr>
              <a:t>20:00 </a:t>
            </a:r>
          </a:p>
        </p:txBody>
      </p:sp>
      <p:sp>
        <p:nvSpPr>
          <p:cNvPr id="16460" name="Rectangle 78"/>
          <p:cNvSpPr>
            <a:spLocks noChangeArrowheads="1"/>
          </p:cNvSpPr>
          <p:nvPr/>
        </p:nvSpPr>
        <p:spPr bwMode="auto">
          <a:xfrm>
            <a:off x="127000" y="6650038"/>
            <a:ext cx="642938" cy="444500"/>
          </a:xfrm>
          <a:prstGeom prst="rect">
            <a:avLst/>
          </a:prstGeom>
          <a:noFill/>
          <a:ln w="9525">
            <a:noFill/>
            <a:miter lim="800000"/>
            <a:headEnd/>
            <a:tailEnd/>
          </a:ln>
        </p:spPr>
        <p:txBody>
          <a:bodyPr lIns="51464" tIns="0" rIns="51464" bIns="0"/>
          <a:lstStyle/>
          <a:p>
            <a:r>
              <a:rPr lang="en-US" sz="1000">
                <a:solidFill>
                  <a:srgbClr val="000000"/>
                </a:solidFill>
                <a:ea typeface="Calibri" pitchFamily="34" charset="0"/>
                <a:cs typeface="Arial" charset="0"/>
              </a:rPr>
              <a:t>20:30 </a:t>
            </a:r>
          </a:p>
        </p:txBody>
      </p:sp>
      <p:sp>
        <p:nvSpPr>
          <p:cNvPr id="16461" name="Rectangle 79"/>
          <p:cNvSpPr>
            <a:spLocks noChangeArrowheads="1"/>
          </p:cNvSpPr>
          <p:nvPr/>
        </p:nvSpPr>
        <p:spPr bwMode="auto">
          <a:xfrm>
            <a:off x="769938" y="6650038"/>
            <a:ext cx="1517650" cy="444500"/>
          </a:xfrm>
          <a:prstGeom prst="rect">
            <a:avLst/>
          </a:prstGeom>
          <a:noFill/>
          <a:ln w="9525">
            <a:noFill/>
            <a:miter lim="800000"/>
            <a:headEnd/>
            <a:tailEnd/>
          </a:ln>
        </p:spPr>
        <p:txBody>
          <a:bodyPr lIns="51464" tIns="0" rIns="51464" bIns="0"/>
          <a:lstStyle/>
          <a:p>
            <a:r>
              <a:rPr lang="en-US" sz="1000">
                <a:solidFill>
                  <a:srgbClr val="000000"/>
                </a:solidFill>
                <a:ea typeface="Calibri" pitchFamily="34" charset="0"/>
                <a:cs typeface="Arial" charset="0"/>
              </a:rPr>
              <a:t>Welcome reception  </a:t>
            </a:r>
          </a:p>
        </p:txBody>
      </p:sp>
      <p:sp>
        <p:nvSpPr>
          <p:cNvPr id="16462" name="Rectangle 80"/>
          <p:cNvSpPr>
            <a:spLocks noChangeArrowheads="1"/>
          </p:cNvSpPr>
          <p:nvPr/>
        </p:nvSpPr>
        <p:spPr bwMode="auto">
          <a:xfrm>
            <a:off x="2287588" y="6650038"/>
            <a:ext cx="1516062" cy="222250"/>
          </a:xfrm>
          <a:prstGeom prst="rect">
            <a:avLst/>
          </a:prstGeom>
          <a:noFill/>
          <a:ln w="9525">
            <a:noFill/>
            <a:miter lim="800000"/>
            <a:headEnd/>
            <a:tailEnd/>
          </a:ln>
        </p:spPr>
        <p:txBody>
          <a:bodyPr lIns="51464" tIns="0" rIns="51464" bIns="0"/>
          <a:lstStyle/>
          <a:p>
            <a:r>
              <a:rPr lang="en-US" sz="1000">
                <a:solidFill>
                  <a:srgbClr val="000000"/>
                </a:solidFill>
                <a:ea typeface="Calibri" pitchFamily="34" charset="0"/>
                <a:cs typeface="Arial" charset="0"/>
              </a:rPr>
              <a:t>Dinner </a:t>
            </a:r>
          </a:p>
        </p:txBody>
      </p:sp>
      <p:sp>
        <p:nvSpPr>
          <p:cNvPr id="16463" name="Rectangle 81"/>
          <p:cNvSpPr>
            <a:spLocks noChangeArrowheads="1"/>
          </p:cNvSpPr>
          <p:nvPr/>
        </p:nvSpPr>
        <p:spPr bwMode="auto">
          <a:xfrm>
            <a:off x="3803650" y="6650038"/>
            <a:ext cx="1695450" cy="222250"/>
          </a:xfrm>
          <a:prstGeom prst="rect">
            <a:avLst/>
          </a:prstGeom>
          <a:noFill/>
          <a:ln w="9525">
            <a:noFill/>
            <a:miter lim="800000"/>
            <a:headEnd/>
            <a:tailEnd/>
          </a:ln>
        </p:spPr>
        <p:txBody>
          <a:bodyPr lIns="51464" tIns="0" rIns="51464" bIns="0"/>
          <a:lstStyle/>
          <a:p>
            <a:r>
              <a:rPr lang="en-US" sz="1000">
                <a:solidFill>
                  <a:srgbClr val="000000"/>
                </a:solidFill>
                <a:ea typeface="Calibri" pitchFamily="34" charset="0"/>
                <a:cs typeface="Arial" charset="0"/>
              </a:rPr>
              <a:t>Dinner </a:t>
            </a:r>
          </a:p>
        </p:txBody>
      </p:sp>
      <p:sp>
        <p:nvSpPr>
          <p:cNvPr id="16464" name="Rectangle 82"/>
          <p:cNvSpPr>
            <a:spLocks noChangeArrowheads="1"/>
          </p:cNvSpPr>
          <p:nvPr/>
        </p:nvSpPr>
        <p:spPr bwMode="auto">
          <a:xfrm>
            <a:off x="5499100" y="6650038"/>
            <a:ext cx="1638300" cy="222250"/>
          </a:xfrm>
          <a:prstGeom prst="rect">
            <a:avLst/>
          </a:prstGeom>
          <a:noFill/>
          <a:ln w="9525">
            <a:noFill/>
            <a:miter lim="800000"/>
            <a:headEnd/>
            <a:tailEnd/>
          </a:ln>
        </p:spPr>
        <p:txBody>
          <a:bodyPr lIns="51464" tIns="0" rIns="51464" bIns="0"/>
          <a:lstStyle/>
          <a:p>
            <a:r>
              <a:rPr lang="en-US" sz="1000">
                <a:solidFill>
                  <a:srgbClr val="000000"/>
                </a:solidFill>
                <a:ea typeface="Calibri" pitchFamily="34" charset="0"/>
                <a:cs typeface="Arial" charset="0"/>
              </a:rPr>
              <a:t>Dinner </a:t>
            </a:r>
          </a:p>
        </p:txBody>
      </p:sp>
      <p:sp>
        <p:nvSpPr>
          <p:cNvPr id="16465" name="Rectangle 83"/>
          <p:cNvSpPr>
            <a:spLocks noChangeArrowheads="1"/>
          </p:cNvSpPr>
          <p:nvPr/>
        </p:nvSpPr>
        <p:spPr bwMode="auto">
          <a:xfrm>
            <a:off x="7137400" y="6650038"/>
            <a:ext cx="1752600" cy="444500"/>
          </a:xfrm>
          <a:prstGeom prst="rect">
            <a:avLst/>
          </a:prstGeom>
          <a:noFill/>
          <a:ln w="9525">
            <a:noFill/>
            <a:miter lim="800000"/>
            <a:headEnd/>
            <a:tailEnd/>
          </a:ln>
        </p:spPr>
        <p:txBody>
          <a:bodyPr lIns="51464" tIns="0" rIns="51464" bIns="0"/>
          <a:lstStyle/>
          <a:p>
            <a:r>
              <a:rPr lang="en-US" sz="1000" b="1">
                <a:solidFill>
                  <a:srgbClr val="000000"/>
                </a:solidFill>
                <a:ea typeface="Calibri" pitchFamily="34" charset="0"/>
                <a:cs typeface="Arial" charset="0"/>
              </a:rPr>
              <a:t>Farewell reception / awards </a:t>
            </a:r>
            <a:endParaRPr lang="en-US" sz="1000">
              <a:solidFill>
                <a:srgbClr val="000000"/>
              </a:solidFill>
              <a:ea typeface="Calibri" pitchFamily="34" charset="0"/>
              <a:cs typeface="Arial" charset="0"/>
            </a:endParaRPr>
          </a:p>
        </p:txBody>
      </p:sp>
      <p:sp>
        <p:nvSpPr>
          <p:cNvPr id="16466" name="Line 84"/>
          <p:cNvSpPr>
            <a:spLocks noChangeShapeType="1"/>
          </p:cNvSpPr>
          <p:nvPr/>
        </p:nvSpPr>
        <p:spPr bwMode="auto">
          <a:xfrm>
            <a:off x="769938" y="188913"/>
            <a:ext cx="0" cy="6683375"/>
          </a:xfrm>
          <a:prstGeom prst="line">
            <a:avLst/>
          </a:prstGeom>
          <a:noFill/>
          <a:ln w="12700" algn="ctr">
            <a:solidFill>
              <a:srgbClr val="000000"/>
            </a:solidFill>
            <a:round/>
            <a:headEnd/>
            <a:tailEnd/>
          </a:ln>
        </p:spPr>
        <p:txBody>
          <a:bodyPr/>
          <a:lstStyle/>
          <a:p>
            <a:endParaRPr lang="el-GR"/>
          </a:p>
        </p:txBody>
      </p:sp>
      <p:sp>
        <p:nvSpPr>
          <p:cNvPr id="16467" name="Line 85"/>
          <p:cNvSpPr>
            <a:spLocks noChangeShapeType="1"/>
          </p:cNvSpPr>
          <p:nvPr/>
        </p:nvSpPr>
        <p:spPr bwMode="auto">
          <a:xfrm>
            <a:off x="2287588" y="188913"/>
            <a:ext cx="0" cy="6683375"/>
          </a:xfrm>
          <a:prstGeom prst="line">
            <a:avLst/>
          </a:prstGeom>
          <a:noFill/>
          <a:ln w="12700" algn="ctr">
            <a:solidFill>
              <a:srgbClr val="000000"/>
            </a:solidFill>
            <a:round/>
            <a:headEnd/>
            <a:tailEnd/>
          </a:ln>
        </p:spPr>
        <p:txBody>
          <a:bodyPr/>
          <a:lstStyle/>
          <a:p>
            <a:endParaRPr lang="el-GR"/>
          </a:p>
        </p:txBody>
      </p:sp>
      <p:sp>
        <p:nvSpPr>
          <p:cNvPr id="16468" name="Line 86"/>
          <p:cNvSpPr>
            <a:spLocks noChangeShapeType="1"/>
          </p:cNvSpPr>
          <p:nvPr/>
        </p:nvSpPr>
        <p:spPr bwMode="auto">
          <a:xfrm>
            <a:off x="3803650" y="188913"/>
            <a:ext cx="0" cy="6683375"/>
          </a:xfrm>
          <a:prstGeom prst="line">
            <a:avLst/>
          </a:prstGeom>
          <a:noFill/>
          <a:ln w="12700" algn="ctr">
            <a:solidFill>
              <a:srgbClr val="000000"/>
            </a:solidFill>
            <a:round/>
            <a:headEnd/>
            <a:tailEnd/>
          </a:ln>
        </p:spPr>
        <p:txBody>
          <a:bodyPr/>
          <a:lstStyle/>
          <a:p>
            <a:endParaRPr lang="el-GR"/>
          </a:p>
        </p:txBody>
      </p:sp>
      <p:sp>
        <p:nvSpPr>
          <p:cNvPr id="16469" name="Line 87"/>
          <p:cNvSpPr>
            <a:spLocks noChangeShapeType="1"/>
          </p:cNvSpPr>
          <p:nvPr/>
        </p:nvSpPr>
        <p:spPr bwMode="auto">
          <a:xfrm>
            <a:off x="5499100" y="188913"/>
            <a:ext cx="0" cy="6683375"/>
          </a:xfrm>
          <a:prstGeom prst="line">
            <a:avLst/>
          </a:prstGeom>
          <a:noFill/>
          <a:ln w="12700" algn="ctr">
            <a:solidFill>
              <a:srgbClr val="000000"/>
            </a:solidFill>
            <a:round/>
            <a:headEnd/>
            <a:tailEnd/>
          </a:ln>
        </p:spPr>
        <p:txBody>
          <a:bodyPr/>
          <a:lstStyle/>
          <a:p>
            <a:endParaRPr lang="el-GR"/>
          </a:p>
        </p:txBody>
      </p:sp>
      <p:sp>
        <p:nvSpPr>
          <p:cNvPr id="16470" name="Line 88"/>
          <p:cNvSpPr>
            <a:spLocks noChangeShapeType="1"/>
          </p:cNvSpPr>
          <p:nvPr/>
        </p:nvSpPr>
        <p:spPr bwMode="auto">
          <a:xfrm>
            <a:off x="7137400" y="188913"/>
            <a:ext cx="0" cy="6683375"/>
          </a:xfrm>
          <a:prstGeom prst="line">
            <a:avLst/>
          </a:prstGeom>
          <a:noFill/>
          <a:ln w="12700" algn="ctr">
            <a:solidFill>
              <a:srgbClr val="000000"/>
            </a:solidFill>
            <a:round/>
            <a:headEnd/>
            <a:tailEnd/>
          </a:ln>
        </p:spPr>
        <p:txBody>
          <a:bodyPr/>
          <a:lstStyle/>
          <a:p>
            <a:endParaRPr lang="el-GR"/>
          </a:p>
        </p:txBody>
      </p:sp>
      <p:sp>
        <p:nvSpPr>
          <p:cNvPr id="16471" name="Line 90"/>
          <p:cNvSpPr>
            <a:spLocks noChangeShapeType="1"/>
          </p:cNvSpPr>
          <p:nvPr/>
        </p:nvSpPr>
        <p:spPr bwMode="auto">
          <a:xfrm>
            <a:off x="127000" y="569913"/>
            <a:ext cx="642938" cy="0"/>
          </a:xfrm>
          <a:prstGeom prst="line">
            <a:avLst/>
          </a:prstGeom>
          <a:noFill/>
          <a:ln w="12700" algn="ctr">
            <a:solidFill>
              <a:srgbClr val="000000"/>
            </a:solidFill>
            <a:round/>
            <a:headEnd/>
            <a:tailEnd/>
          </a:ln>
        </p:spPr>
        <p:txBody>
          <a:bodyPr/>
          <a:lstStyle/>
          <a:p>
            <a:endParaRPr lang="el-GR"/>
          </a:p>
        </p:txBody>
      </p:sp>
      <p:sp>
        <p:nvSpPr>
          <p:cNvPr id="16472" name="Line 91"/>
          <p:cNvSpPr>
            <a:spLocks noChangeShapeType="1"/>
          </p:cNvSpPr>
          <p:nvPr/>
        </p:nvSpPr>
        <p:spPr bwMode="auto">
          <a:xfrm>
            <a:off x="127000" y="806450"/>
            <a:ext cx="642938" cy="0"/>
          </a:xfrm>
          <a:prstGeom prst="line">
            <a:avLst/>
          </a:prstGeom>
          <a:noFill/>
          <a:ln w="12700" algn="ctr">
            <a:solidFill>
              <a:srgbClr val="000000"/>
            </a:solidFill>
            <a:round/>
            <a:headEnd/>
            <a:tailEnd/>
          </a:ln>
        </p:spPr>
        <p:txBody>
          <a:bodyPr/>
          <a:lstStyle/>
          <a:p>
            <a:endParaRPr lang="el-GR"/>
          </a:p>
        </p:txBody>
      </p:sp>
      <p:sp>
        <p:nvSpPr>
          <p:cNvPr id="16473" name="Line 92"/>
          <p:cNvSpPr>
            <a:spLocks noChangeShapeType="1"/>
          </p:cNvSpPr>
          <p:nvPr/>
        </p:nvSpPr>
        <p:spPr bwMode="auto">
          <a:xfrm>
            <a:off x="2287588" y="806450"/>
            <a:ext cx="6602412" cy="0"/>
          </a:xfrm>
          <a:prstGeom prst="line">
            <a:avLst/>
          </a:prstGeom>
          <a:noFill/>
          <a:ln w="12700" algn="ctr">
            <a:solidFill>
              <a:srgbClr val="000000"/>
            </a:solidFill>
            <a:round/>
            <a:headEnd/>
            <a:tailEnd/>
          </a:ln>
        </p:spPr>
        <p:txBody>
          <a:bodyPr/>
          <a:lstStyle/>
          <a:p>
            <a:endParaRPr lang="el-GR"/>
          </a:p>
        </p:txBody>
      </p:sp>
      <p:sp>
        <p:nvSpPr>
          <p:cNvPr id="16474" name="Line 93"/>
          <p:cNvSpPr>
            <a:spLocks noChangeShapeType="1"/>
          </p:cNvSpPr>
          <p:nvPr/>
        </p:nvSpPr>
        <p:spPr bwMode="auto">
          <a:xfrm>
            <a:off x="127000" y="1009650"/>
            <a:ext cx="642938" cy="0"/>
          </a:xfrm>
          <a:prstGeom prst="line">
            <a:avLst/>
          </a:prstGeom>
          <a:noFill/>
          <a:ln w="12700" algn="ctr">
            <a:solidFill>
              <a:srgbClr val="000000"/>
            </a:solidFill>
            <a:round/>
            <a:headEnd/>
            <a:tailEnd/>
          </a:ln>
        </p:spPr>
        <p:txBody>
          <a:bodyPr/>
          <a:lstStyle/>
          <a:p>
            <a:endParaRPr lang="el-GR"/>
          </a:p>
        </p:txBody>
      </p:sp>
      <p:sp>
        <p:nvSpPr>
          <p:cNvPr id="16475" name="Line 94"/>
          <p:cNvSpPr>
            <a:spLocks noChangeShapeType="1"/>
          </p:cNvSpPr>
          <p:nvPr/>
        </p:nvSpPr>
        <p:spPr bwMode="auto">
          <a:xfrm>
            <a:off x="127000" y="1416050"/>
            <a:ext cx="642938" cy="0"/>
          </a:xfrm>
          <a:prstGeom prst="line">
            <a:avLst/>
          </a:prstGeom>
          <a:noFill/>
          <a:ln w="12700" algn="ctr">
            <a:solidFill>
              <a:srgbClr val="000000"/>
            </a:solidFill>
            <a:round/>
            <a:headEnd/>
            <a:tailEnd/>
          </a:ln>
        </p:spPr>
        <p:txBody>
          <a:bodyPr/>
          <a:lstStyle/>
          <a:p>
            <a:endParaRPr lang="el-GR"/>
          </a:p>
        </p:txBody>
      </p:sp>
      <p:sp>
        <p:nvSpPr>
          <p:cNvPr id="16476" name="Line 95"/>
          <p:cNvSpPr>
            <a:spLocks noChangeShapeType="1"/>
          </p:cNvSpPr>
          <p:nvPr/>
        </p:nvSpPr>
        <p:spPr bwMode="auto">
          <a:xfrm>
            <a:off x="2287588" y="1416050"/>
            <a:ext cx="6602412" cy="0"/>
          </a:xfrm>
          <a:prstGeom prst="line">
            <a:avLst/>
          </a:prstGeom>
          <a:noFill/>
          <a:ln w="12700" algn="ctr">
            <a:solidFill>
              <a:srgbClr val="000000"/>
            </a:solidFill>
            <a:round/>
            <a:headEnd/>
            <a:tailEnd/>
          </a:ln>
        </p:spPr>
        <p:txBody>
          <a:bodyPr/>
          <a:lstStyle/>
          <a:p>
            <a:endParaRPr lang="el-GR"/>
          </a:p>
        </p:txBody>
      </p:sp>
      <p:sp>
        <p:nvSpPr>
          <p:cNvPr id="16477" name="Line 96"/>
          <p:cNvSpPr>
            <a:spLocks noChangeShapeType="1"/>
          </p:cNvSpPr>
          <p:nvPr/>
        </p:nvSpPr>
        <p:spPr bwMode="auto">
          <a:xfrm>
            <a:off x="127000" y="1619250"/>
            <a:ext cx="642938" cy="0"/>
          </a:xfrm>
          <a:prstGeom prst="line">
            <a:avLst/>
          </a:prstGeom>
          <a:noFill/>
          <a:ln w="12700" algn="ctr">
            <a:solidFill>
              <a:srgbClr val="000000"/>
            </a:solidFill>
            <a:round/>
            <a:headEnd/>
            <a:tailEnd/>
          </a:ln>
        </p:spPr>
        <p:txBody>
          <a:bodyPr/>
          <a:lstStyle/>
          <a:p>
            <a:endParaRPr lang="el-GR"/>
          </a:p>
        </p:txBody>
      </p:sp>
      <p:sp>
        <p:nvSpPr>
          <p:cNvPr id="16478" name="Line 97"/>
          <p:cNvSpPr>
            <a:spLocks noChangeShapeType="1"/>
          </p:cNvSpPr>
          <p:nvPr/>
        </p:nvSpPr>
        <p:spPr bwMode="auto">
          <a:xfrm>
            <a:off x="2287588" y="1619250"/>
            <a:ext cx="6602412" cy="0"/>
          </a:xfrm>
          <a:prstGeom prst="line">
            <a:avLst/>
          </a:prstGeom>
          <a:noFill/>
          <a:ln w="12700" algn="ctr">
            <a:solidFill>
              <a:srgbClr val="000000"/>
            </a:solidFill>
            <a:round/>
            <a:headEnd/>
            <a:tailEnd/>
          </a:ln>
        </p:spPr>
        <p:txBody>
          <a:bodyPr/>
          <a:lstStyle/>
          <a:p>
            <a:endParaRPr lang="el-GR"/>
          </a:p>
        </p:txBody>
      </p:sp>
      <p:sp>
        <p:nvSpPr>
          <p:cNvPr id="16479" name="Line 98"/>
          <p:cNvSpPr>
            <a:spLocks noChangeShapeType="1"/>
          </p:cNvSpPr>
          <p:nvPr/>
        </p:nvSpPr>
        <p:spPr bwMode="auto">
          <a:xfrm>
            <a:off x="127000" y="1822450"/>
            <a:ext cx="642938" cy="0"/>
          </a:xfrm>
          <a:prstGeom prst="line">
            <a:avLst/>
          </a:prstGeom>
          <a:noFill/>
          <a:ln w="12700" algn="ctr">
            <a:solidFill>
              <a:srgbClr val="000000"/>
            </a:solidFill>
            <a:round/>
            <a:headEnd/>
            <a:tailEnd/>
          </a:ln>
        </p:spPr>
        <p:txBody>
          <a:bodyPr/>
          <a:lstStyle/>
          <a:p>
            <a:endParaRPr lang="el-GR"/>
          </a:p>
        </p:txBody>
      </p:sp>
      <p:sp>
        <p:nvSpPr>
          <p:cNvPr id="16480" name="Line 99"/>
          <p:cNvSpPr>
            <a:spLocks noChangeShapeType="1"/>
          </p:cNvSpPr>
          <p:nvPr/>
        </p:nvSpPr>
        <p:spPr bwMode="auto">
          <a:xfrm>
            <a:off x="127000" y="2228850"/>
            <a:ext cx="642938" cy="0"/>
          </a:xfrm>
          <a:prstGeom prst="line">
            <a:avLst/>
          </a:prstGeom>
          <a:noFill/>
          <a:ln w="12700" algn="ctr">
            <a:solidFill>
              <a:srgbClr val="000000"/>
            </a:solidFill>
            <a:round/>
            <a:headEnd/>
            <a:tailEnd/>
          </a:ln>
        </p:spPr>
        <p:txBody>
          <a:bodyPr/>
          <a:lstStyle/>
          <a:p>
            <a:endParaRPr lang="el-GR"/>
          </a:p>
        </p:txBody>
      </p:sp>
      <p:sp>
        <p:nvSpPr>
          <p:cNvPr id="16481" name="Line 100"/>
          <p:cNvSpPr>
            <a:spLocks noChangeShapeType="1"/>
          </p:cNvSpPr>
          <p:nvPr/>
        </p:nvSpPr>
        <p:spPr bwMode="auto">
          <a:xfrm>
            <a:off x="2287588" y="2228850"/>
            <a:ext cx="6602412" cy="0"/>
          </a:xfrm>
          <a:prstGeom prst="line">
            <a:avLst/>
          </a:prstGeom>
          <a:noFill/>
          <a:ln w="12700" algn="ctr">
            <a:solidFill>
              <a:srgbClr val="000000"/>
            </a:solidFill>
            <a:round/>
            <a:headEnd/>
            <a:tailEnd/>
          </a:ln>
        </p:spPr>
        <p:txBody>
          <a:bodyPr/>
          <a:lstStyle/>
          <a:p>
            <a:endParaRPr lang="el-GR"/>
          </a:p>
        </p:txBody>
      </p:sp>
      <p:sp>
        <p:nvSpPr>
          <p:cNvPr id="16482" name="Line 101"/>
          <p:cNvSpPr>
            <a:spLocks noChangeShapeType="1"/>
          </p:cNvSpPr>
          <p:nvPr/>
        </p:nvSpPr>
        <p:spPr bwMode="auto">
          <a:xfrm>
            <a:off x="127000" y="2444750"/>
            <a:ext cx="642938" cy="0"/>
          </a:xfrm>
          <a:prstGeom prst="line">
            <a:avLst/>
          </a:prstGeom>
          <a:noFill/>
          <a:ln w="12700" algn="ctr">
            <a:solidFill>
              <a:srgbClr val="000000"/>
            </a:solidFill>
            <a:round/>
            <a:headEnd/>
            <a:tailEnd/>
          </a:ln>
        </p:spPr>
        <p:txBody>
          <a:bodyPr/>
          <a:lstStyle/>
          <a:p>
            <a:endParaRPr lang="el-GR"/>
          </a:p>
        </p:txBody>
      </p:sp>
      <p:sp>
        <p:nvSpPr>
          <p:cNvPr id="16483" name="Line 102"/>
          <p:cNvSpPr>
            <a:spLocks noChangeShapeType="1"/>
          </p:cNvSpPr>
          <p:nvPr/>
        </p:nvSpPr>
        <p:spPr bwMode="auto">
          <a:xfrm>
            <a:off x="127000" y="2647950"/>
            <a:ext cx="642938" cy="0"/>
          </a:xfrm>
          <a:prstGeom prst="line">
            <a:avLst/>
          </a:prstGeom>
          <a:noFill/>
          <a:ln w="12700" algn="ctr">
            <a:solidFill>
              <a:srgbClr val="000000"/>
            </a:solidFill>
            <a:round/>
            <a:headEnd/>
            <a:tailEnd/>
          </a:ln>
        </p:spPr>
        <p:txBody>
          <a:bodyPr/>
          <a:lstStyle/>
          <a:p>
            <a:endParaRPr lang="el-GR"/>
          </a:p>
        </p:txBody>
      </p:sp>
      <p:sp>
        <p:nvSpPr>
          <p:cNvPr id="16484" name="Line 103"/>
          <p:cNvSpPr>
            <a:spLocks noChangeShapeType="1"/>
          </p:cNvSpPr>
          <p:nvPr/>
        </p:nvSpPr>
        <p:spPr bwMode="auto">
          <a:xfrm>
            <a:off x="2301875" y="2830513"/>
            <a:ext cx="6602413" cy="0"/>
          </a:xfrm>
          <a:prstGeom prst="line">
            <a:avLst/>
          </a:prstGeom>
          <a:noFill/>
          <a:ln w="12700" algn="ctr">
            <a:solidFill>
              <a:srgbClr val="000000"/>
            </a:solidFill>
            <a:round/>
            <a:headEnd/>
            <a:tailEnd/>
          </a:ln>
        </p:spPr>
        <p:txBody>
          <a:bodyPr/>
          <a:lstStyle/>
          <a:p>
            <a:endParaRPr lang="el-GR"/>
          </a:p>
        </p:txBody>
      </p:sp>
      <p:sp>
        <p:nvSpPr>
          <p:cNvPr id="16485" name="Line 104"/>
          <p:cNvSpPr>
            <a:spLocks noChangeShapeType="1"/>
          </p:cNvSpPr>
          <p:nvPr/>
        </p:nvSpPr>
        <p:spPr bwMode="auto">
          <a:xfrm>
            <a:off x="127000" y="2851150"/>
            <a:ext cx="642938" cy="0"/>
          </a:xfrm>
          <a:prstGeom prst="line">
            <a:avLst/>
          </a:prstGeom>
          <a:noFill/>
          <a:ln w="12700" algn="ctr">
            <a:solidFill>
              <a:srgbClr val="000000"/>
            </a:solidFill>
            <a:round/>
            <a:headEnd/>
            <a:tailEnd/>
          </a:ln>
        </p:spPr>
        <p:txBody>
          <a:bodyPr/>
          <a:lstStyle/>
          <a:p>
            <a:endParaRPr lang="el-GR"/>
          </a:p>
        </p:txBody>
      </p:sp>
      <p:sp>
        <p:nvSpPr>
          <p:cNvPr id="16486" name="Line 105"/>
          <p:cNvSpPr>
            <a:spLocks noChangeShapeType="1"/>
          </p:cNvSpPr>
          <p:nvPr/>
        </p:nvSpPr>
        <p:spPr bwMode="auto">
          <a:xfrm>
            <a:off x="127000" y="3054350"/>
            <a:ext cx="642938" cy="0"/>
          </a:xfrm>
          <a:prstGeom prst="line">
            <a:avLst/>
          </a:prstGeom>
          <a:noFill/>
          <a:ln w="12700" algn="ctr">
            <a:solidFill>
              <a:srgbClr val="000000"/>
            </a:solidFill>
            <a:round/>
            <a:headEnd/>
            <a:tailEnd/>
          </a:ln>
        </p:spPr>
        <p:txBody>
          <a:bodyPr/>
          <a:lstStyle/>
          <a:p>
            <a:endParaRPr lang="el-GR"/>
          </a:p>
        </p:txBody>
      </p:sp>
      <p:sp>
        <p:nvSpPr>
          <p:cNvPr id="16487" name="Line 106"/>
          <p:cNvSpPr>
            <a:spLocks noChangeShapeType="1"/>
          </p:cNvSpPr>
          <p:nvPr/>
        </p:nvSpPr>
        <p:spPr bwMode="auto">
          <a:xfrm>
            <a:off x="127000" y="3257550"/>
            <a:ext cx="642938" cy="0"/>
          </a:xfrm>
          <a:prstGeom prst="line">
            <a:avLst/>
          </a:prstGeom>
          <a:noFill/>
          <a:ln w="12700" algn="ctr">
            <a:solidFill>
              <a:srgbClr val="000000"/>
            </a:solidFill>
            <a:round/>
            <a:headEnd/>
            <a:tailEnd/>
          </a:ln>
        </p:spPr>
        <p:txBody>
          <a:bodyPr/>
          <a:lstStyle/>
          <a:p>
            <a:endParaRPr lang="el-GR"/>
          </a:p>
        </p:txBody>
      </p:sp>
      <p:sp>
        <p:nvSpPr>
          <p:cNvPr id="16488" name="Line 107"/>
          <p:cNvSpPr>
            <a:spLocks noChangeShapeType="1"/>
          </p:cNvSpPr>
          <p:nvPr/>
        </p:nvSpPr>
        <p:spPr bwMode="auto">
          <a:xfrm>
            <a:off x="2312988" y="3367088"/>
            <a:ext cx="6602412" cy="0"/>
          </a:xfrm>
          <a:prstGeom prst="line">
            <a:avLst/>
          </a:prstGeom>
          <a:noFill/>
          <a:ln w="12700" algn="ctr">
            <a:solidFill>
              <a:srgbClr val="000000"/>
            </a:solidFill>
            <a:round/>
            <a:headEnd/>
            <a:tailEnd/>
          </a:ln>
        </p:spPr>
        <p:txBody>
          <a:bodyPr/>
          <a:lstStyle/>
          <a:p>
            <a:endParaRPr lang="el-GR"/>
          </a:p>
        </p:txBody>
      </p:sp>
      <p:sp>
        <p:nvSpPr>
          <p:cNvPr id="16489" name="Line 108"/>
          <p:cNvSpPr>
            <a:spLocks noChangeShapeType="1"/>
          </p:cNvSpPr>
          <p:nvPr/>
        </p:nvSpPr>
        <p:spPr bwMode="auto">
          <a:xfrm>
            <a:off x="127000" y="3409950"/>
            <a:ext cx="642938" cy="0"/>
          </a:xfrm>
          <a:prstGeom prst="line">
            <a:avLst/>
          </a:prstGeom>
          <a:noFill/>
          <a:ln w="12700" algn="ctr">
            <a:solidFill>
              <a:srgbClr val="000000"/>
            </a:solidFill>
            <a:round/>
            <a:headEnd/>
            <a:tailEnd/>
          </a:ln>
        </p:spPr>
        <p:txBody>
          <a:bodyPr/>
          <a:lstStyle/>
          <a:p>
            <a:endParaRPr lang="el-GR"/>
          </a:p>
        </p:txBody>
      </p:sp>
      <p:sp>
        <p:nvSpPr>
          <p:cNvPr id="16490" name="Line 109"/>
          <p:cNvSpPr>
            <a:spLocks noChangeShapeType="1"/>
          </p:cNvSpPr>
          <p:nvPr/>
        </p:nvSpPr>
        <p:spPr bwMode="auto">
          <a:xfrm>
            <a:off x="127000" y="3671888"/>
            <a:ext cx="642938" cy="0"/>
          </a:xfrm>
          <a:prstGeom prst="line">
            <a:avLst/>
          </a:prstGeom>
          <a:noFill/>
          <a:ln w="12700" algn="ctr">
            <a:solidFill>
              <a:srgbClr val="000000"/>
            </a:solidFill>
            <a:round/>
            <a:headEnd/>
            <a:tailEnd/>
          </a:ln>
        </p:spPr>
        <p:txBody>
          <a:bodyPr/>
          <a:lstStyle/>
          <a:p>
            <a:endParaRPr lang="el-GR"/>
          </a:p>
        </p:txBody>
      </p:sp>
      <p:sp>
        <p:nvSpPr>
          <p:cNvPr id="16491" name="Line 110"/>
          <p:cNvSpPr>
            <a:spLocks noChangeShapeType="1"/>
          </p:cNvSpPr>
          <p:nvPr/>
        </p:nvSpPr>
        <p:spPr bwMode="auto">
          <a:xfrm>
            <a:off x="130175" y="3967163"/>
            <a:ext cx="642938" cy="0"/>
          </a:xfrm>
          <a:prstGeom prst="line">
            <a:avLst/>
          </a:prstGeom>
          <a:noFill/>
          <a:ln w="12700" algn="ctr">
            <a:solidFill>
              <a:srgbClr val="000000"/>
            </a:solidFill>
            <a:round/>
            <a:headEnd/>
            <a:tailEnd/>
          </a:ln>
        </p:spPr>
        <p:txBody>
          <a:bodyPr/>
          <a:lstStyle/>
          <a:p>
            <a:endParaRPr lang="el-GR"/>
          </a:p>
        </p:txBody>
      </p:sp>
      <p:sp>
        <p:nvSpPr>
          <p:cNvPr id="16492" name="Line 111"/>
          <p:cNvSpPr>
            <a:spLocks noChangeShapeType="1"/>
          </p:cNvSpPr>
          <p:nvPr/>
        </p:nvSpPr>
        <p:spPr bwMode="auto">
          <a:xfrm>
            <a:off x="2298700" y="3949700"/>
            <a:ext cx="3198813" cy="1588"/>
          </a:xfrm>
          <a:prstGeom prst="line">
            <a:avLst/>
          </a:prstGeom>
          <a:noFill/>
          <a:ln w="12700" algn="ctr">
            <a:solidFill>
              <a:srgbClr val="000000"/>
            </a:solidFill>
            <a:round/>
            <a:headEnd/>
            <a:tailEnd/>
          </a:ln>
        </p:spPr>
        <p:txBody>
          <a:bodyPr/>
          <a:lstStyle/>
          <a:p>
            <a:endParaRPr lang="el-GR"/>
          </a:p>
        </p:txBody>
      </p:sp>
      <p:sp>
        <p:nvSpPr>
          <p:cNvPr id="16493" name="Line 112"/>
          <p:cNvSpPr>
            <a:spLocks noChangeShapeType="1"/>
          </p:cNvSpPr>
          <p:nvPr/>
        </p:nvSpPr>
        <p:spPr bwMode="auto">
          <a:xfrm>
            <a:off x="127000" y="4357688"/>
            <a:ext cx="642938" cy="0"/>
          </a:xfrm>
          <a:prstGeom prst="line">
            <a:avLst/>
          </a:prstGeom>
          <a:noFill/>
          <a:ln w="12700" algn="ctr">
            <a:solidFill>
              <a:srgbClr val="000000"/>
            </a:solidFill>
            <a:round/>
            <a:headEnd/>
            <a:tailEnd/>
          </a:ln>
        </p:spPr>
        <p:txBody>
          <a:bodyPr/>
          <a:lstStyle/>
          <a:p>
            <a:endParaRPr lang="el-GR"/>
          </a:p>
        </p:txBody>
      </p:sp>
      <p:sp>
        <p:nvSpPr>
          <p:cNvPr id="16494" name="Line 113"/>
          <p:cNvSpPr>
            <a:spLocks noChangeShapeType="1"/>
          </p:cNvSpPr>
          <p:nvPr/>
        </p:nvSpPr>
        <p:spPr bwMode="auto">
          <a:xfrm>
            <a:off x="2287588" y="4357688"/>
            <a:ext cx="3211512" cy="0"/>
          </a:xfrm>
          <a:prstGeom prst="line">
            <a:avLst/>
          </a:prstGeom>
          <a:noFill/>
          <a:ln w="12700" algn="ctr">
            <a:solidFill>
              <a:srgbClr val="000000"/>
            </a:solidFill>
            <a:round/>
            <a:headEnd/>
            <a:tailEnd/>
          </a:ln>
        </p:spPr>
        <p:txBody>
          <a:bodyPr/>
          <a:lstStyle/>
          <a:p>
            <a:endParaRPr lang="el-GR"/>
          </a:p>
        </p:txBody>
      </p:sp>
      <p:sp>
        <p:nvSpPr>
          <p:cNvPr id="16495" name="Line 114"/>
          <p:cNvSpPr>
            <a:spLocks noChangeShapeType="1"/>
          </p:cNvSpPr>
          <p:nvPr/>
        </p:nvSpPr>
        <p:spPr bwMode="auto">
          <a:xfrm>
            <a:off x="7137400" y="4389438"/>
            <a:ext cx="1752600" cy="0"/>
          </a:xfrm>
          <a:prstGeom prst="line">
            <a:avLst/>
          </a:prstGeom>
          <a:noFill/>
          <a:ln w="12700" algn="ctr">
            <a:solidFill>
              <a:srgbClr val="000000"/>
            </a:solidFill>
            <a:round/>
            <a:headEnd/>
            <a:tailEnd/>
          </a:ln>
        </p:spPr>
        <p:txBody>
          <a:bodyPr/>
          <a:lstStyle/>
          <a:p>
            <a:endParaRPr lang="el-GR"/>
          </a:p>
        </p:txBody>
      </p:sp>
      <p:sp>
        <p:nvSpPr>
          <p:cNvPr id="16496" name="Line 115"/>
          <p:cNvSpPr>
            <a:spLocks noChangeShapeType="1"/>
          </p:cNvSpPr>
          <p:nvPr/>
        </p:nvSpPr>
        <p:spPr bwMode="auto">
          <a:xfrm>
            <a:off x="127000" y="4594225"/>
            <a:ext cx="642938" cy="0"/>
          </a:xfrm>
          <a:prstGeom prst="line">
            <a:avLst/>
          </a:prstGeom>
          <a:noFill/>
          <a:ln w="12700" algn="ctr">
            <a:solidFill>
              <a:srgbClr val="000000"/>
            </a:solidFill>
            <a:round/>
            <a:headEnd/>
            <a:tailEnd/>
          </a:ln>
        </p:spPr>
        <p:txBody>
          <a:bodyPr/>
          <a:lstStyle/>
          <a:p>
            <a:endParaRPr lang="el-GR"/>
          </a:p>
        </p:txBody>
      </p:sp>
      <p:sp>
        <p:nvSpPr>
          <p:cNvPr id="16497" name="Line 116"/>
          <p:cNvSpPr>
            <a:spLocks noChangeShapeType="1"/>
          </p:cNvSpPr>
          <p:nvPr/>
        </p:nvSpPr>
        <p:spPr bwMode="auto">
          <a:xfrm>
            <a:off x="2287588" y="4560888"/>
            <a:ext cx="3211512" cy="0"/>
          </a:xfrm>
          <a:prstGeom prst="line">
            <a:avLst/>
          </a:prstGeom>
          <a:noFill/>
          <a:ln w="12700" algn="ctr">
            <a:solidFill>
              <a:srgbClr val="000000"/>
            </a:solidFill>
            <a:round/>
            <a:headEnd/>
            <a:tailEnd/>
          </a:ln>
        </p:spPr>
        <p:txBody>
          <a:bodyPr/>
          <a:lstStyle/>
          <a:p>
            <a:endParaRPr lang="el-GR"/>
          </a:p>
        </p:txBody>
      </p:sp>
      <p:sp>
        <p:nvSpPr>
          <p:cNvPr id="16498" name="Line 117"/>
          <p:cNvSpPr>
            <a:spLocks noChangeShapeType="1"/>
          </p:cNvSpPr>
          <p:nvPr/>
        </p:nvSpPr>
        <p:spPr bwMode="auto">
          <a:xfrm>
            <a:off x="7137400" y="4573588"/>
            <a:ext cx="1752600" cy="0"/>
          </a:xfrm>
          <a:prstGeom prst="line">
            <a:avLst/>
          </a:prstGeom>
          <a:noFill/>
          <a:ln w="12700" algn="ctr">
            <a:solidFill>
              <a:srgbClr val="000000"/>
            </a:solidFill>
            <a:round/>
            <a:headEnd/>
            <a:tailEnd/>
          </a:ln>
        </p:spPr>
        <p:txBody>
          <a:bodyPr/>
          <a:lstStyle/>
          <a:p>
            <a:endParaRPr lang="el-GR"/>
          </a:p>
        </p:txBody>
      </p:sp>
      <p:sp>
        <p:nvSpPr>
          <p:cNvPr id="16499" name="Line 118"/>
          <p:cNvSpPr>
            <a:spLocks noChangeShapeType="1"/>
          </p:cNvSpPr>
          <p:nvPr/>
        </p:nvSpPr>
        <p:spPr bwMode="auto">
          <a:xfrm>
            <a:off x="127000" y="4857750"/>
            <a:ext cx="642938" cy="0"/>
          </a:xfrm>
          <a:prstGeom prst="line">
            <a:avLst/>
          </a:prstGeom>
          <a:noFill/>
          <a:ln w="12700" algn="ctr">
            <a:solidFill>
              <a:srgbClr val="000000"/>
            </a:solidFill>
            <a:round/>
            <a:headEnd/>
            <a:tailEnd/>
          </a:ln>
        </p:spPr>
        <p:txBody>
          <a:bodyPr/>
          <a:lstStyle/>
          <a:p>
            <a:endParaRPr lang="el-GR"/>
          </a:p>
        </p:txBody>
      </p:sp>
      <p:sp>
        <p:nvSpPr>
          <p:cNvPr id="16500" name="Line 119"/>
          <p:cNvSpPr>
            <a:spLocks noChangeShapeType="1"/>
          </p:cNvSpPr>
          <p:nvPr/>
        </p:nvSpPr>
        <p:spPr bwMode="auto">
          <a:xfrm>
            <a:off x="127000" y="5224463"/>
            <a:ext cx="642938" cy="0"/>
          </a:xfrm>
          <a:prstGeom prst="line">
            <a:avLst/>
          </a:prstGeom>
          <a:noFill/>
          <a:ln w="12700" algn="ctr">
            <a:solidFill>
              <a:srgbClr val="000000"/>
            </a:solidFill>
            <a:round/>
            <a:headEnd/>
            <a:tailEnd/>
          </a:ln>
        </p:spPr>
        <p:txBody>
          <a:bodyPr/>
          <a:lstStyle/>
          <a:p>
            <a:endParaRPr lang="el-GR"/>
          </a:p>
        </p:txBody>
      </p:sp>
      <p:sp>
        <p:nvSpPr>
          <p:cNvPr id="16501" name="Line 120"/>
          <p:cNvSpPr>
            <a:spLocks noChangeShapeType="1"/>
          </p:cNvSpPr>
          <p:nvPr/>
        </p:nvSpPr>
        <p:spPr bwMode="auto">
          <a:xfrm>
            <a:off x="2287588" y="5207000"/>
            <a:ext cx="3211512" cy="0"/>
          </a:xfrm>
          <a:prstGeom prst="line">
            <a:avLst/>
          </a:prstGeom>
          <a:noFill/>
          <a:ln w="12700" algn="ctr">
            <a:solidFill>
              <a:srgbClr val="000000"/>
            </a:solidFill>
            <a:round/>
            <a:headEnd/>
            <a:tailEnd/>
          </a:ln>
        </p:spPr>
        <p:txBody>
          <a:bodyPr/>
          <a:lstStyle/>
          <a:p>
            <a:endParaRPr lang="el-GR"/>
          </a:p>
        </p:txBody>
      </p:sp>
      <p:sp>
        <p:nvSpPr>
          <p:cNvPr id="16502" name="Line 121"/>
          <p:cNvSpPr>
            <a:spLocks noChangeShapeType="1"/>
          </p:cNvSpPr>
          <p:nvPr/>
        </p:nvSpPr>
        <p:spPr bwMode="auto">
          <a:xfrm>
            <a:off x="7137400" y="5207000"/>
            <a:ext cx="1752600" cy="0"/>
          </a:xfrm>
          <a:prstGeom prst="line">
            <a:avLst/>
          </a:prstGeom>
          <a:noFill/>
          <a:ln w="12700" algn="ctr">
            <a:solidFill>
              <a:srgbClr val="000000"/>
            </a:solidFill>
            <a:round/>
            <a:headEnd/>
            <a:tailEnd/>
          </a:ln>
        </p:spPr>
        <p:txBody>
          <a:bodyPr/>
          <a:lstStyle/>
          <a:p>
            <a:endParaRPr lang="el-GR"/>
          </a:p>
        </p:txBody>
      </p:sp>
      <p:sp>
        <p:nvSpPr>
          <p:cNvPr id="16503" name="Line 122"/>
          <p:cNvSpPr>
            <a:spLocks noChangeShapeType="1"/>
          </p:cNvSpPr>
          <p:nvPr/>
        </p:nvSpPr>
        <p:spPr bwMode="auto">
          <a:xfrm>
            <a:off x="127000" y="5537200"/>
            <a:ext cx="2160588" cy="0"/>
          </a:xfrm>
          <a:prstGeom prst="line">
            <a:avLst/>
          </a:prstGeom>
          <a:noFill/>
          <a:ln w="12700" algn="ctr">
            <a:solidFill>
              <a:srgbClr val="000000"/>
            </a:solidFill>
            <a:round/>
            <a:headEnd/>
            <a:tailEnd/>
          </a:ln>
        </p:spPr>
        <p:txBody>
          <a:bodyPr/>
          <a:lstStyle/>
          <a:p>
            <a:endParaRPr lang="el-GR"/>
          </a:p>
        </p:txBody>
      </p:sp>
      <p:sp>
        <p:nvSpPr>
          <p:cNvPr id="16504" name="Line 123"/>
          <p:cNvSpPr>
            <a:spLocks noChangeShapeType="1"/>
          </p:cNvSpPr>
          <p:nvPr/>
        </p:nvSpPr>
        <p:spPr bwMode="auto">
          <a:xfrm>
            <a:off x="127000" y="6040438"/>
            <a:ext cx="5372100" cy="0"/>
          </a:xfrm>
          <a:prstGeom prst="line">
            <a:avLst/>
          </a:prstGeom>
          <a:noFill/>
          <a:ln w="12700" algn="ctr">
            <a:solidFill>
              <a:srgbClr val="000000"/>
            </a:solidFill>
            <a:round/>
            <a:headEnd/>
            <a:tailEnd/>
          </a:ln>
        </p:spPr>
        <p:txBody>
          <a:bodyPr/>
          <a:lstStyle/>
          <a:p>
            <a:endParaRPr lang="el-GR"/>
          </a:p>
        </p:txBody>
      </p:sp>
      <p:sp>
        <p:nvSpPr>
          <p:cNvPr id="16505" name="Line 124"/>
          <p:cNvSpPr>
            <a:spLocks noChangeShapeType="1"/>
          </p:cNvSpPr>
          <p:nvPr/>
        </p:nvSpPr>
        <p:spPr bwMode="auto">
          <a:xfrm>
            <a:off x="7137400" y="6040438"/>
            <a:ext cx="1752600" cy="0"/>
          </a:xfrm>
          <a:prstGeom prst="line">
            <a:avLst/>
          </a:prstGeom>
          <a:noFill/>
          <a:ln w="12700" algn="ctr">
            <a:solidFill>
              <a:srgbClr val="000000"/>
            </a:solidFill>
            <a:round/>
            <a:headEnd/>
            <a:tailEnd/>
          </a:ln>
        </p:spPr>
        <p:txBody>
          <a:bodyPr/>
          <a:lstStyle/>
          <a:p>
            <a:endParaRPr lang="el-GR"/>
          </a:p>
        </p:txBody>
      </p:sp>
      <p:sp>
        <p:nvSpPr>
          <p:cNvPr id="16506" name="Line 125"/>
          <p:cNvSpPr>
            <a:spLocks noChangeShapeType="1"/>
          </p:cNvSpPr>
          <p:nvPr/>
        </p:nvSpPr>
        <p:spPr bwMode="auto">
          <a:xfrm>
            <a:off x="127000" y="6313488"/>
            <a:ext cx="642938" cy="0"/>
          </a:xfrm>
          <a:prstGeom prst="line">
            <a:avLst/>
          </a:prstGeom>
          <a:noFill/>
          <a:ln w="12700" algn="ctr">
            <a:solidFill>
              <a:srgbClr val="000000"/>
            </a:solidFill>
            <a:round/>
            <a:headEnd/>
            <a:tailEnd/>
          </a:ln>
        </p:spPr>
        <p:txBody>
          <a:bodyPr/>
          <a:lstStyle/>
          <a:p>
            <a:endParaRPr lang="el-GR"/>
          </a:p>
        </p:txBody>
      </p:sp>
      <p:sp>
        <p:nvSpPr>
          <p:cNvPr id="16507" name="Line 126"/>
          <p:cNvSpPr>
            <a:spLocks noChangeShapeType="1"/>
          </p:cNvSpPr>
          <p:nvPr/>
        </p:nvSpPr>
        <p:spPr bwMode="auto">
          <a:xfrm>
            <a:off x="127000" y="6650038"/>
            <a:ext cx="8763000" cy="0"/>
          </a:xfrm>
          <a:prstGeom prst="line">
            <a:avLst/>
          </a:prstGeom>
          <a:noFill/>
          <a:ln w="12700" algn="ctr">
            <a:solidFill>
              <a:srgbClr val="000000"/>
            </a:solidFill>
            <a:round/>
            <a:headEnd/>
            <a:tailEnd/>
          </a:ln>
        </p:spPr>
        <p:txBody>
          <a:bodyPr/>
          <a:lstStyle/>
          <a:p>
            <a:endParaRPr lang="el-GR"/>
          </a:p>
        </p:txBody>
      </p:sp>
      <p:sp>
        <p:nvSpPr>
          <p:cNvPr id="16508" name="Line 127"/>
          <p:cNvSpPr>
            <a:spLocks noChangeShapeType="1"/>
          </p:cNvSpPr>
          <p:nvPr/>
        </p:nvSpPr>
        <p:spPr bwMode="auto">
          <a:xfrm>
            <a:off x="127000" y="188913"/>
            <a:ext cx="0" cy="6683375"/>
          </a:xfrm>
          <a:prstGeom prst="line">
            <a:avLst/>
          </a:prstGeom>
          <a:noFill/>
          <a:ln w="12700" algn="ctr">
            <a:solidFill>
              <a:srgbClr val="000000"/>
            </a:solidFill>
            <a:round/>
            <a:headEnd/>
            <a:tailEnd/>
          </a:ln>
        </p:spPr>
        <p:txBody>
          <a:bodyPr/>
          <a:lstStyle/>
          <a:p>
            <a:endParaRPr lang="el-GR"/>
          </a:p>
        </p:txBody>
      </p:sp>
      <p:sp>
        <p:nvSpPr>
          <p:cNvPr id="16509" name="Line 128"/>
          <p:cNvSpPr>
            <a:spLocks noChangeShapeType="1"/>
          </p:cNvSpPr>
          <p:nvPr/>
        </p:nvSpPr>
        <p:spPr bwMode="auto">
          <a:xfrm>
            <a:off x="8890000" y="188913"/>
            <a:ext cx="0" cy="6683375"/>
          </a:xfrm>
          <a:prstGeom prst="line">
            <a:avLst/>
          </a:prstGeom>
          <a:noFill/>
          <a:ln w="12700" algn="ctr">
            <a:solidFill>
              <a:srgbClr val="000000"/>
            </a:solidFill>
            <a:round/>
            <a:headEnd/>
            <a:tailEnd/>
          </a:ln>
        </p:spPr>
        <p:txBody>
          <a:bodyPr/>
          <a:lstStyle/>
          <a:p>
            <a:endParaRPr lang="el-GR"/>
          </a:p>
        </p:txBody>
      </p:sp>
      <p:sp>
        <p:nvSpPr>
          <p:cNvPr id="2" name="Line 129"/>
          <p:cNvSpPr>
            <a:spLocks noChangeShapeType="1"/>
          </p:cNvSpPr>
          <p:nvPr/>
        </p:nvSpPr>
        <p:spPr bwMode="auto">
          <a:xfrm>
            <a:off x="127000" y="188913"/>
            <a:ext cx="8763000" cy="0"/>
          </a:xfrm>
          <a:prstGeom prst="line">
            <a:avLst/>
          </a:prstGeom>
          <a:noFill/>
          <a:ln w="12700" algn="ctr">
            <a:solidFill>
              <a:srgbClr val="000000"/>
            </a:solidFill>
            <a:round/>
            <a:headEnd/>
            <a:tailEnd/>
          </a:ln>
        </p:spPr>
        <p:txBody>
          <a:bodyPr/>
          <a:lstStyle/>
          <a:p>
            <a:pPr>
              <a:defRPr/>
            </a:pPr>
            <a:endParaRPr lang="el-GR" sz="1050" dirty="0"/>
          </a:p>
        </p:txBody>
      </p:sp>
      <p:sp>
        <p:nvSpPr>
          <p:cNvPr id="16511" name="Line 130"/>
          <p:cNvSpPr>
            <a:spLocks noChangeShapeType="1"/>
          </p:cNvSpPr>
          <p:nvPr/>
        </p:nvSpPr>
        <p:spPr bwMode="auto">
          <a:xfrm>
            <a:off x="127000" y="6858000"/>
            <a:ext cx="8763000" cy="0"/>
          </a:xfrm>
          <a:prstGeom prst="line">
            <a:avLst/>
          </a:prstGeom>
          <a:noFill/>
          <a:ln w="12700" algn="ctr">
            <a:solidFill>
              <a:srgbClr val="000000"/>
            </a:solidFill>
            <a:round/>
            <a:headEnd/>
            <a:tailEnd/>
          </a:ln>
        </p:spPr>
        <p:txBody>
          <a:bodyPr/>
          <a:lstStyle/>
          <a:p>
            <a:endParaRPr lang="el-GR"/>
          </a:p>
        </p:txBody>
      </p:sp>
      <p:cxnSp>
        <p:nvCxnSpPr>
          <p:cNvPr id="3" name="Straight Connector 2"/>
          <p:cNvCxnSpPr/>
          <p:nvPr/>
        </p:nvCxnSpPr>
        <p:spPr>
          <a:xfrm>
            <a:off x="3803650" y="5543550"/>
            <a:ext cx="1695450" cy="0"/>
          </a:xfrm>
          <a:prstGeom prst="line">
            <a:avLst/>
          </a:prstGeom>
        </p:spPr>
        <p:style>
          <a:lnRef idx="1">
            <a:schemeClr val="dk1"/>
          </a:lnRef>
          <a:fillRef idx="0">
            <a:schemeClr val="dk1"/>
          </a:fillRef>
          <a:effectRef idx="0">
            <a:schemeClr val="dk1"/>
          </a:effectRef>
          <a:fontRef idx="minor">
            <a:schemeClr val="tx1"/>
          </a:fontRef>
        </p:style>
      </p:cxnSp>
      <p:cxnSp>
        <p:nvCxnSpPr>
          <p:cNvPr id="4" name="Straight Connector 3"/>
          <p:cNvCxnSpPr/>
          <p:nvPr/>
        </p:nvCxnSpPr>
        <p:spPr>
          <a:xfrm>
            <a:off x="2286000" y="5543550"/>
            <a:ext cx="1516063" cy="0"/>
          </a:xfrm>
          <a:prstGeom prst="line">
            <a:avLst/>
          </a:prstGeom>
        </p:spPr>
        <p:style>
          <a:lnRef idx="1">
            <a:schemeClr val="dk1"/>
          </a:lnRef>
          <a:fillRef idx="0">
            <a:schemeClr val="dk1"/>
          </a:fillRef>
          <a:effectRef idx="0">
            <a:schemeClr val="dk1"/>
          </a:effectRef>
          <a:fontRef idx="minor">
            <a:schemeClr val="tx1"/>
          </a:fontRef>
        </p:style>
      </p:cxnSp>
      <p:sp>
        <p:nvSpPr>
          <p:cNvPr id="5" name="TextBox 4"/>
          <p:cNvSpPr txBox="1"/>
          <p:nvPr/>
        </p:nvSpPr>
        <p:spPr>
          <a:xfrm>
            <a:off x="3663950" y="-65088"/>
            <a:ext cx="4108450" cy="307976"/>
          </a:xfrm>
          <a:prstGeom prst="rect">
            <a:avLst/>
          </a:prstGeom>
          <a:noFill/>
        </p:spPr>
        <p:txBody>
          <a:bodyPr>
            <a:spAutoFit/>
          </a:bodyPr>
          <a:lstStyle/>
          <a:p>
            <a:pPr>
              <a:defRPr/>
            </a:pPr>
            <a:r>
              <a:rPr lang="en-US" sz="1400" b="1" dirty="0">
                <a:latin typeface="+mj-lt"/>
              </a:rPr>
              <a:t>Daily Program</a:t>
            </a:r>
          </a:p>
        </p:txBody>
      </p:sp>
      <p:sp>
        <p:nvSpPr>
          <p:cNvPr id="16515" name="Line 113"/>
          <p:cNvSpPr>
            <a:spLocks noChangeShapeType="1"/>
          </p:cNvSpPr>
          <p:nvPr/>
        </p:nvSpPr>
        <p:spPr bwMode="auto">
          <a:xfrm>
            <a:off x="7151688" y="3962400"/>
            <a:ext cx="1752600" cy="0"/>
          </a:xfrm>
          <a:prstGeom prst="line">
            <a:avLst/>
          </a:prstGeom>
          <a:noFill/>
          <a:ln w="12700" algn="ctr">
            <a:solidFill>
              <a:srgbClr val="000000"/>
            </a:solidFill>
            <a:round/>
            <a:headEnd/>
            <a:tailEnd/>
          </a:ln>
        </p:spPr>
        <p:txBody>
          <a:bodyPr/>
          <a:lstStyle/>
          <a:p>
            <a:endParaRPr lang="el-G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52400" y="304800"/>
            <a:ext cx="8686800" cy="3937000"/>
          </a:xfrm>
          <a:prstGeom prst="rect">
            <a:avLst/>
          </a:prstGeom>
        </p:spPr>
        <p:txBody>
          <a:bodyPr>
            <a:spAutoFit/>
          </a:bodyPr>
          <a:lstStyle/>
          <a:p>
            <a:pPr algn="just"/>
            <a:r>
              <a:rPr lang="en-GB" dirty="0">
                <a:latin typeface="Calibri" pitchFamily="34" charset="0"/>
              </a:rPr>
              <a:t>The training school will target early stage researchers (ESRs) with a background on molecular biology, biochemistry, chemistry, and medicine, primarily experienced PhD students and post-doctoral level scientists within 5 years after completion of their doctorate. Trainees will be selected primarily based on their qualifications relevant for the course content, their potential to contribute to the breadth of science and the benefit they are likely to obtain with respect to their future careers, while ensuring a broad participation from different countries. </a:t>
            </a:r>
          </a:p>
          <a:p>
            <a:pPr algn="just"/>
            <a:r>
              <a:rPr lang="en-GB" dirty="0">
                <a:latin typeface="Calibri" pitchFamily="34" charset="0"/>
              </a:rPr>
              <a:t>Applicants should send to izoidakis@bioacademy.gr </a:t>
            </a:r>
            <a:r>
              <a:rPr lang="en-US" dirty="0">
                <a:latin typeface="Calibri" pitchFamily="34" charset="0"/>
              </a:rPr>
              <a:t>the following documents:</a:t>
            </a:r>
            <a:endParaRPr lang="en-GB" dirty="0">
              <a:latin typeface="Calibri" pitchFamily="34" charset="0"/>
            </a:endParaRPr>
          </a:p>
          <a:p>
            <a:pPr algn="just">
              <a:buFont typeface="Calibri" pitchFamily="34" charset="0"/>
              <a:buAutoNum type="arabicPeriod"/>
            </a:pPr>
            <a:r>
              <a:rPr lang="en-GB" b="1" dirty="0">
                <a:latin typeface="Calibri" pitchFamily="34" charset="0"/>
              </a:rPr>
              <a:t>A two-page CV</a:t>
            </a:r>
          </a:p>
          <a:p>
            <a:pPr algn="just">
              <a:buFont typeface="Calibri" pitchFamily="34" charset="0"/>
              <a:buAutoNum type="arabicPeriod"/>
            </a:pPr>
            <a:r>
              <a:rPr lang="en-GB" b="1" dirty="0">
                <a:latin typeface="Calibri" pitchFamily="34" charset="0"/>
              </a:rPr>
              <a:t>A letter of intent that clearly states why she/he intends to participate in this training school (300 words maximum). </a:t>
            </a:r>
          </a:p>
          <a:p>
            <a:pPr algn="just">
              <a:buFont typeface="Calibri" pitchFamily="34" charset="0"/>
              <a:buAutoNum type="arabicPeriod"/>
            </a:pPr>
            <a:r>
              <a:rPr lang="en-GB" b="1" dirty="0">
                <a:latin typeface="Calibri" pitchFamily="34" charset="0"/>
              </a:rPr>
              <a:t>An essay (300 words maximum) supporting or opposing the use of PSA in a specific clinical context. </a:t>
            </a:r>
          </a:p>
          <a:p>
            <a:pPr algn="just"/>
            <a:r>
              <a:rPr lang="en-GB" b="1" dirty="0">
                <a:latin typeface="Calibri" pitchFamily="34" charset="0"/>
              </a:rPr>
              <a:t>Deadline for applications: 19</a:t>
            </a:r>
            <a:r>
              <a:rPr lang="en-GB" b="1" baseline="30000" dirty="0">
                <a:latin typeface="Calibri" pitchFamily="34" charset="0"/>
              </a:rPr>
              <a:t>th</a:t>
            </a:r>
            <a:r>
              <a:rPr lang="en-GB" b="1" dirty="0">
                <a:latin typeface="Calibri" pitchFamily="34" charset="0"/>
              </a:rPr>
              <a:t> of July 2019 </a:t>
            </a:r>
            <a:endParaRPr lang="en-US" b="1" dirty="0">
              <a:latin typeface="Calibri" pitchFamily="34" charset="0"/>
            </a:endParaRPr>
          </a:p>
        </p:txBody>
      </p:sp>
      <p:sp>
        <p:nvSpPr>
          <p:cNvPr id="16386" name="TextBox 7"/>
          <p:cNvSpPr txBox="1">
            <a:spLocks noChangeArrowheads="1"/>
          </p:cNvSpPr>
          <p:nvPr/>
        </p:nvSpPr>
        <p:spPr bwMode="auto">
          <a:xfrm>
            <a:off x="735013" y="6486525"/>
            <a:ext cx="8382000" cy="369888"/>
          </a:xfrm>
          <a:prstGeom prst="rect">
            <a:avLst/>
          </a:prstGeom>
          <a:noFill/>
          <a:ln w="9525">
            <a:noFill/>
            <a:miter lim="800000"/>
            <a:headEnd/>
            <a:tailEnd/>
          </a:ln>
        </p:spPr>
        <p:txBody>
          <a:bodyPr>
            <a:spAutoFit/>
          </a:bodyPr>
          <a:lstStyle/>
          <a:p>
            <a:pPr>
              <a:defRPr/>
            </a:pPr>
            <a:r>
              <a:rPr lang="en-US" dirty="0">
                <a:latin typeface="+mj-lt"/>
                <a:cs typeface="Arial" charset="0"/>
              </a:rPr>
              <a:t>For additional information contact </a:t>
            </a:r>
            <a:r>
              <a:rPr lang="en-US" dirty="0" err="1">
                <a:latin typeface="+mj-lt"/>
                <a:cs typeface="Arial" charset="0"/>
              </a:rPr>
              <a:t>Makis</a:t>
            </a:r>
            <a:r>
              <a:rPr lang="en-US" dirty="0">
                <a:latin typeface="+mj-lt"/>
                <a:cs typeface="Arial" charset="0"/>
              </a:rPr>
              <a:t> Zoidakis (izoidakis@bioacademy.gr) </a:t>
            </a:r>
          </a:p>
        </p:txBody>
      </p:sp>
      <p:sp>
        <p:nvSpPr>
          <p:cNvPr id="16387" name="TextBox 9"/>
          <p:cNvSpPr txBox="1">
            <a:spLocks noChangeArrowheads="1"/>
          </p:cNvSpPr>
          <p:nvPr/>
        </p:nvSpPr>
        <p:spPr bwMode="auto">
          <a:xfrm>
            <a:off x="1555750" y="-17463"/>
            <a:ext cx="7239000" cy="400110"/>
          </a:xfrm>
          <a:prstGeom prst="rect">
            <a:avLst/>
          </a:prstGeom>
          <a:noFill/>
          <a:ln w="9525">
            <a:noFill/>
            <a:miter lim="800000"/>
            <a:headEnd/>
            <a:tailEnd/>
          </a:ln>
        </p:spPr>
        <p:txBody>
          <a:bodyPr>
            <a:spAutoFit/>
          </a:bodyPr>
          <a:lstStyle/>
          <a:p>
            <a:pPr>
              <a:defRPr/>
            </a:pPr>
            <a:r>
              <a:rPr lang="el-GR" b="1" dirty="0" smtClean="0">
                <a:latin typeface="+mj-lt"/>
              </a:rPr>
              <a:t>             </a:t>
            </a:r>
            <a:r>
              <a:rPr lang="en-US" sz="2000" b="1" dirty="0" smtClean="0">
                <a:latin typeface="+mj-lt"/>
              </a:rPr>
              <a:t>Instructions for applicants and selection criteria</a:t>
            </a:r>
            <a:endParaRPr lang="en-US" sz="2000" b="1" dirty="0">
              <a:latin typeface="+mj-lt"/>
            </a:endParaRPr>
          </a:p>
        </p:txBody>
      </p:sp>
      <p:sp>
        <p:nvSpPr>
          <p:cNvPr id="2" name="Rectangle 1"/>
          <p:cNvSpPr/>
          <p:nvPr/>
        </p:nvSpPr>
        <p:spPr>
          <a:xfrm>
            <a:off x="546100" y="4281488"/>
            <a:ext cx="8051800" cy="2014537"/>
          </a:xfrm>
          <a:prstGeom prst="rect">
            <a:avLst/>
          </a:prstGeom>
        </p:spPr>
        <p:txBody>
          <a:bodyPr>
            <a:spAutoFit/>
          </a:bodyPr>
          <a:lstStyle/>
          <a:p>
            <a:pPr algn="just"/>
            <a:r>
              <a:rPr lang="en-GB">
                <a:latin typeface="Calibri" pitchFamily="34" charset="0"/>
              </a:rPr>
              <a:t>The trainees whose application is approved will prepare a poster on their research and a 5 minute presentation of the main points of its content that will be followed by a 2 minute discussion. Thus, all trainees will have the opportunity to present themselves and their research before the poster sessions. Particular emphasis will be given to poster sessions since they allow trainees to present their work to their peers and to experienced researchers, get feedback on their projects, and eventually establish fruitful collaborations. </a:t>
            </a:r>
            <a:endParaRPr lang="en-US">
              <a:latin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392113"/>
            <a:ext cx="9144000" cy="3759200"/>
          </a:xfrm>
          <a:prstGeom prst="rect">
            <a:avLst/>
          </a:prstGeom>
        </p:spPr>
        <p:txBody>
          <a:bodyPr>
            <a:spAutoFit/>
          </a:bodyPr>
          <a:lstStyle/>
          <a:p>
            <a:pPr algn="just"/>
            <a:r>
              <a:rPr lang="en-GB" sz="1600">
                <a:latin typeface="Calibri" pitchFamily="34" charset="0"/>
              </a:rPr>
              <a:t>The course will be held at Spetses Hotel in Greece (https://spetses-hotel.gr/en/)</a:t>
            </a:r>
          </a:p>
          <a:p>
            <a:pPr algn="just"/>
            <a:r>
              <a:rPr lang="en-GB" sz="1600">
                <a:latin typeface="Calibri" pitchFamily="34" charset="0"/>
              </a:rPr>
              <a:t>The island of Spetses is easily accessible from and very well connected to Athens. Spetses is a well-established location for scientific training events and this hotel has successfully hosted many FEBS and IUBMB Advanced Courses in the past, with consistently positive experience and feedback. The hotel is easily accessible, but is in a quiet and secluded area of Spetses, allowing the participants to focus fully on the training course, and ensuring a perfect atmosphere for a relaxed but intensive interaction between the senior scientists and the trainees.</a:t>
            </a:r>
            <a:endParaRPr lang="en-US" sz="1600">
              <a:latin typeface="Calibri" pitchFamily="34" charset="0"/>
            </a:endParaRPr>
          </a:p>
          <a:p>
            <a:pPr algn="just"/>
            <a:r>
              <a:rPr lang="en-GB" sz="1600">
                <a:latin typeface="Calibri" pitchFamily="34" charset="0"/>
              </a:rPr>
              <a:t>The hotel has full lecture facilities (the B. Clark lecture theatre with audio-visual aids, photocopiers, computers and free internet access) as well as ample space for poster sessions and informal meetings allowing direct interaction between participants, including the “meet the experts” sessions in the afternoons.</a:t>
            </a:r>
            <a:endParaRPr lang="en-US" sz="1600">
              <a:latin typeface="Calibri" pitchFamily="34" charset="0"/>
            </a:endParaRPr>
          </a:p>
          <a:p>
            <a:pPr algn="just"/>
            <a:r>
              <a:rPr lang="en-GB" sz="1600">
                <a:latin typeface="Calibri" pitchFamily="34" charset="0"/>
              </a:rPr>
              <a:t>The meeting is on a full-board residential basis, so participants and lecturers will have all meals together, thus allowing additional informal discussions during these periods. The hotel has already confirmed reservation of the venue for the duration of the course and offers special group rates for the participants and lecturers of the course</a:t>
            </a:r>
            <a:endParaRPr lang="en-US" sz="1600">
              <a:latin typeface="Calibri" pitchFamily="34" charset="0"/>
            </a:endParaRPr>
          </a:p>
        </p:txBody>
      </p:sp>
      <p:sp>
        <p:nvSpPr>
          <p:cNvPr id="7" name="TextBox 6"/>
          <p:cNvSpPr txBox="1"/>
          <p:nvPr/>
        </p:nvSpPr>
        <p:spPr>
          <a:xfrm>
            <a:off x="2967038" y="23813"/>
            <a:ext cx="3276600" cy="368300"/>
          </a:xfrm>
          <a:prstGeom prst="rect">
            <a:avLst/>
          </a:prstGeom>
          <a:noFill/>
        </p:spPr>
        <p:txBody>
          <a:bodyPr>
            <a:spAutoFit/>
          </a:bodyPr>
          <a:lstStyle/>
          <a:p>
            <a:pPr>
              <a:defRPr/>
            </a:pPr>
            <a:r>
              <a:rPr lang="en-US" b="1" dirty="0">
                <a:latin typeface="+mj-lt"/>
              </a:rPr>
              <a:t>Venue information</a:t>
            </a:r>
          </a:p>
        </p:txBody>
      </p:sp>
      <p:sp>
        <p:nvSpPr>
          <p:cNvPr id="19459" name="Title 1"/>
          <p:cNvSpPr>
            <a:spLocks noGrp="1"/>
          </p:cNvSpPr>
          <p:nvPr>
            <p:ph type="title"/>
          </p:nvPr>
        </p:nvSpPr>
        <p:spPr>
          <a:xfrm>
            <a:off x="381000" y="4260850"/>
            <a:ext cx="8229600" cy="914400"/>
          </a:xfrm>
        </p:spPr>
        <p:txBody>
          <a:bodyPr/>
          <a:lstStyle/>
          <a:p>
            <a:r>
              <a:rPr lang="en-US" sz="2000" b="1" smtClean="0"/>
              <a:t>Registration fee</a:t>
            </a:r>
          </a:p>
        </p:txBody>
      </p:sp>
      <p:graphicFrame>
        <p:nvGraphicFramePr>
          <p:cNvPr id="9" name="Content Placeholder 4"/>
          <p:cNvGraphicFramePr>
            <a:graphicFrameLocks noGrp="1"/>
          </p:cNvGraphicFramePr>
          <p:nvPr>
            <p:ph idx="1"/>
          </p:nvPr>
        </p:nvGraphicFramePr>
        <p:xfrm>
          <a:off x="152400" y="4870450"/>
          <a:ext cx="8686800" cy="1682750"/>
        </p:xfrm>
        <a:graphic>
          <a:graphicData uri="http://schemas.openxmlformats.org/drawingml/2006/table">
            <a:tbl>
              <a:tblPr firstRow="1" firstCol="1" bandRow="1" bandCol="1"/>
              <a:tblGrid>
                <a:gridCol w="7376247"/>
                <a:gridCol w="848440"/>
                <a:gridCol w="462113"/>
              </a:tblGrid>
              <a:tr h="0">
                <a:tc>
                  <a:txBody>
                    <a:bodyPr/>
                    <a:lstStyle/>
                    <a:p>
                      <a:pPr marL="0" marR="0">
                        <a:lnSpc>
                          <a:spcPct val="115000"/>
                        </a:lnSpc>
                        <a:spcBef>
                          <a:spcPts val="300"/>
                        </a:spcBef>
                        <a:spcAft>
                          <a:spcPts val="300"/>
                        </a:spcAft>
                      </a:pPr>
                      <a:r>
                        <a:rPr lang="en-US" sz="1600" b="1" dirty="0" smtClean="0">
                          <a:effectLst/>
                          <a:latin typeface="+mj-lt"/>
                          <a:ea typeface="Calibri"/>
                          <a:cs typeface="Times New Roman"/>
                        </a:rPr>
                        <a:t>Total </a:t>
                      </a:r>
                      <a:r>
                        <a:rPr lang="en-US" sz="1600" b="1" dirty="0">
                          <a:effectLst/>
                          <a:latin typeface="+mj-lt"/>
                          <a:ea typeface="Calibri"/>
                          <a:cs typeface="Times New Roman"/>
                        </a:rPr>
                        <a:t>all-inclusive registration fee</a:t>
                      </a:r>
                      <a:r>
                        <a:rPr lang="en-US" sz="1600" dirty="0">
                          <a:effectLst/>
                          <a:latin typeface="+mj-lt"/>
                          <a:ea typeface="Calibri"/>
                          <a:cs typeface="Times New Roman"/>
                        </a:rPr>
                        <a:t> for </a:t>
                      </a:r>
                      <a:r>
                        <a:rPr lang="en-US" sz="1600" b="1" dirty="0">
                          <a:effectLst/>
                          <a:latin typeface="+mj-lt"/>
                          <a:ea typeface="Calibri"/>
                          <a:cs typeface="Times New Roman"/>
                        </a:rPr>
                        <a:t>young scientists</a:t>
                      </a:r>
                      <a:r>
                        <a:rPr lang="en-US" sz="1600" dirty="0">
                          <a:effectLst/>
                          <a:latin typeface="+mj-lt"/>
                          <a:ea typeface="Calibri"/>
                          <a:cs typeface="Times New Roman"/>
                        </a:rPr>
                        <a:t> is (in €uro):</a:t>
                      </a:r>
                    </a:p>
                  </a:txBody>
                  <a:tcPr marL="68580" marR="68580" marT="0" marB="0">
                    <a:lnL>
                      <a:noFill/>
                    </a:lnL>
                    <a:lnR>
                      <a:noFill/>
                    </a:lnR>
                    <a:lnT>
                      <a:noFill/>
                    </a:lnT>
                    <a:lnB>
                      <a:noFill/>
                    </a:lnB>
                  </a:tcPr>
                </a:tc>
                <a:tc>
                  <a:txBody>
                    <a:bodyPr/>
                    <a:lstStyle/>
                    <a:p>
                      <a:pPr marL="0" marR="0" indent="21590" algn="ctr">
                        <a:spcBef>
                          <a:spcPts val="300"/>
                        </a:spcBef>
                        <a:spcAft>
                          <a:spcPts val="300"/>
                        </a:spcAft>
                      </a:pPr>
                      <a:r>
                        <a:rPr lang="en-US" sz="1600" b="1">
                          <a:effectLst/>
                          <a:latin typeface="+mj-lt"/>
                          <a:ea typeface="Calibri"/>
                          <a:cs typeface="Times New Roman"/>
                        </a:rPr>
                        <a:t>550</a:t>
                      </a:r>
                      <a:endParaRPr lang="en-US" sz="1600">
                        <a:effectLst/>
                        <a:latin typeface="+mj-lt"/>
                        <a:ea typeface="Calibri"/>
                        <a:cs typeface="Times New Roman"/>
                      </a:endParaRPr>
                    </a:p>
                  </a:txBody>
                  <a:tcPr marL="68580" marR="68580" marT="0" marB="0" anchor="b">
                    <a:lnL>
                      <a:noFill/>
                    </a:lnL>
                    <a:lnR>
                      <a:noFill/>
                    </a:lnR>
                    <a:lnT>
                      <a:noFill/>
                    </a:lnT>
                    <a:lnB>
                      <a:noFill/>
                    </a:lnB>
                  </a:tcPr>
                </a:tc>
                <a:tc>
                  <a:txBody>
                    <a:bodyPr/>
                    <a:lstStyle/>
                    <a:p>
                      <a:pPr marL="0" marR="0" indent="21590">
                        <a:spcBef>
                          <a:spcPts val="300"/>
                        </a:spcBef>
                        <a:spcAft>
                          <a:spcPts val="300"/>
                        </a:spcAft>
                      </a:pPr>
                      <a:r>
                        <a:rPr lang="en-US" sz="1600" b="1">
                          <a:effectLst/>
                          <a:latin typeface="+mj-lt"/>
                          <a:ea typeface="Calibri"/>
                          <a:cs typeface="Times New Roman"/>
                        </a:rPr>
                        <a:t>€</a:t>
                      </a:r>
                      <a:endParaRPr lang="en-US" sz="1600">
                        <a:effectLst/>
                        <a:latin typeface="+mj-lt"/>
                        <a:ea typeface="Calibri"/>
                        <a:cs typeface="Times New Roman"/>
                      </a:endParaRPr>
                    </a:p>
                  </a:txBody>
                  <a:tcPr marL="68580" marR="68580" marT="0" marB="0" anchor="b">
                    <a:lnL>
                      <a:noFill/>
                    </a:lnL>
                    <a:lnR>
                      <a:noFill/>
                    </a:lnR>
                    <a:lnT>
                      <a:noFill/>
                    </a:lnT>
                    <a:lnB>
                      <a:noFill/>
                    </a:lnB>
                  </a:tcPr>
                </a:tc>
              </a:tr>
              <a:tr h="0">
                <a:tc>
                  <a:txBody>
                    <a:bodyPr/>
                    <a:lstStyle/>
                    <a:p>
                      <a:pPr marL="0" marR="0" indent="630555">
                        <a:lnSpc>
                          <a:spcPct val="115000"/>
                        </a:lnSpc>
                        <a:spcBef>
                          <a:spcPts val="300"/>
                        </a:spcBef>
                        <a:spcAft>
                          <a:spcPts val="300"/>
                        </a:spcAft>
                      </a:pPr>
                      <a:r>
                        <a:rPr lang="en-US" sz="1600" dirty="0">
                          <a:effectLst/>
                          <a:latin typeface="+mj-lt"/>
                          <a:ea typeface="Calibri"/>
                          <a:cs typeface="Times New Roman"/>
                        </a:rPr>
                        <a:t>This all-inclusive registration fee </a:t>
                      </a:r>
                      <a:r>
                        <a:rPr lang="en-US" sz="1600" b="1" dirty="0">
                          <a:effectLst/>
                          <a:latin typeface="+mj-lt"/>
                          <a:ea typeface="Calibri"/>
                          <a:cs typeface="Times New Roman"/>
                        </a:rPr>
                        <a:t>breaks down</a:t>
                      </a:r>
                      <a:r>
                        <a:rPr lang="en-US" sz="1600" dirty="0">
                          <a:effectLst/>
                          <a:latin typeface="+mj-lt"/>
                          <a:ea typeface="Calibri"/>
                          <a:cs typeface="Times New Roman"/>
                        </a:rPr>
                        <a:t> into costs for the whole duration of the workshop:</a:t>
                      </a:r>
                    </a:p>
                  </a:txBody>
                  <a:tcPr marL="68580" marR="68580" marT="0" marB="0">
                    <a:lnL>
                      <a:noFill/>
                    </a:lnL>
                    <a:lnR>
                      <a:noFill/>
                    </a:lnR>
                    <a:lnT>
                      <a:noFill/>
                    </a:lnT>
                    <a:lnB>
                      <a:noFill/>
                    </a:lnB>
                  </a:tcPr>
                </a:tc>
                <a:tc>
                  <a:txBody>
                    <a:bodyPr/>
                    <a:lstStyle/>
                    <a:p>
                      <a:pPr marL="0" marR="0" algn="ctr">
                        <a:spcBef>
                          <a:spcPts val="300"/>
                        </a:spcBef>
                        <a:spcAft>
                          <a:spcPts val="300"/>
                        </a:spcAft>
                      </a:pPr>
                      <a:r>
                        <a:rPr lang="en-US" sz="1600" b="1" dirty="0">
                          <a:effectLst/>
                          <a:latin typeface="+mj-lt"/>
                          <a:ea typeface="Calibri"/>
                          <a:cs typeface="Times New Roman"/>
                        </a:rPr>
                        <a:t> </a:t>
                      </a:r>
                      <a:endParaRPr lang="en-US" sz="1600" dirty="0">
                        <a:effectLst/>
                        <a:latin typeface="+mj-lt"/>
                        <a:ea typeface="Calibri"/>
                        <a:cs typeface="Times New Roman"/>
                      </a:endParaRPr>
                    </a:p>
                  </a:txBody>
                  <a:tcPr marL="68580" marR="68580" marT="0" marB="0" anchor="b">
                    <a:lnL>
                      <a:noFill/>
                    </a:lnL>
                    <a:lnR>
                      <a:noFill/>
                    </a:lnR>
                    <a:lnT>
                      <a:noFill/>
                    </a:lnT>
                    <a:lnB>
                      <a:noFill/>
                    </a:lnB>
                  </a:tcPr>
                </a:tc>
                <a:tc>
                  <a:txBody>
                    <a:bodyPr/>
                    <a:lstStyle/>
                    <a:p>
                      <a:pPr marL="0" marR="0">
                        <a:spcBef>
                          <a:spcPts val="300"/>
                        </a:spcBef>
                        <a:spcAft>
                          <a:spcPts val="300"/>
                        </a:spcAft>
                      </a:pPr>
                      <a:r>
                        <a:rPr lang="en-US" sz="1600">
                          <a:effectLst/>
                          <a:latin typeface="+mj-lt"/>
                          <a:ea typeface="Calibri"/>
                          <a:cs typeface="Times New Roman"/>
                        </a:rPr>
                        <a:t> </a:t>
                      </a:r>
                    </a:p>
                  </a:txBody>
                  <a:tcPr marL="68580" marR="68580" marT="0" marB="0" anchor="b">
                    <a:lnL>
                      <a:noFill/>
                    </a:lnL>
                    <a:lnR>
                      <a:noFill/>
                    </a:lnR>
                    <a:lnT>
                      <a:noFill/>
                    </a:lnT>
                    <a:lnB>
                      <a:noFill/>
                    </a:lnB>
                  </a:tcPr>
                </a:tc>
              </a:tr>
              <a:tr h="0">
                <a:tc>
                  <a:txBody>
                    <a:bodyPr/>
                    <a:lstStyle/>
                    <a:p>
                      <a:pPr marL="0" marR="0" indent="1170305">
                        <a:lnSpc>
                          <a:spcPct val="115000"/>
                        </a:lnSpc>
                        <a:spcBef>
                          <a:spcPts val="300"/>
                        </a:spcBef>
                        <a:spcAft>
                          <a:spcPts val="300"/>
                        </a:spcAft>
                      </a:pPr>
                      <a:r>
                        <a:rPr lang="en-US" sz="1600" b="1" dirty="0">
                          <a:effectLst/>
                          <a:latin typeface="+mj-lt"/>
                          <a:ea typeface="Calibri"/>
                          <a:cs typeface="Times New Roman"/>
                        </a:rPr>
                        <a:t>1.</a:t>
                      </a:r>
                      <a:r>
                        <a:rPr lang="en-US" sz="1600" dirty="0">
                          <a:effectLst/>
                          <a:latin typeface="+mj-lt"/>
                          <a:ea typeface="Calibri"/>
                          <a:cs typeface="Times New Roman"/>
                        </a:rPr>
                        <a:t> Meals (breakfast, lunch &amp; dinner) :</a:t>
                      </a:r>
                    </a:p>
                  </a:txBody>
                  <a:tcPr marL="68580" marR="68580" marT="0" marB="0">
                    <a:lnL>
                      <a:noFill/>
                    </a:lnL>
                    <a:lnR>
                      <a:noFill/>
                    </a:lnR>
                    <a:lnT>
                      <a:noFill/>
                    </a:lnT>
                    <a:lnB>
                      <a:noFill/>
                    </a:lnB>
                  </a:tcPr>
                </a:tc>
                <a:tc>
                  <a:txBody>
                    <a:bodyPr/>
                    <a:lstStyle/>
                    <a:p>
                      <a:pPr marL="0" marR="0" algn="ctr">
                        <a:spcBef>
                          <a:spcPts val="300"/>
                        </a:spcBef>
                        <a:spcAft>
                          <a:spcPts val="300"/>
                        </a:spcAft>
                      </a:pPr>
                      <a:r>
                        <a:rPr lang="en-US" sz="1600" b="1">
                          <a:effectLst/>
                          <a:latin typeface="+mj-lt"/>
                          <a:ea typeface="Calibri"/>
                          <a:cs typeface="Times New Roman"/>
                        </a:rPr>
                        <a:t>2</a:t>
                      </a:r>
                      <a:r>
                        <a:rPr lang="el-GR" sz="1600" b="1">
                          <a:effectLst/>
                          <a:latin typeface="+mj-lt"/>
                          <a:ea typeface="Calibri"/>
                          <a:cs typeface="Times New Roman"/>
                        </a:rPr>
                        <a:t>29</a:t>
                      </a:r>
                      <a:endParaRPr lang="en-US" sz="1600">
                        <a:effectLst/>
                        <a:latin typeface="+mj-lt"/>
                        <a:ea typeface="Calibri"/>
                        <a:cs typeface="Times New Roman"/>
                      </a:endParaRPr>
                    </a:p>
                  </a:txBody>
                  <a:tcPr marL="68580" marR="68580" marT="0" marB="0" anchor="b">
                    <a:lnL>
                      <a:noFill/>
                    </a:lnL>
                    <a:lnR>
                      <a:noFill/>
                    </a:lnR>
                    <a:lnT>
                      <a:noFill/>
                    </a:lnT>
                    <a:lnB>
                      <a:noFill/>
                    </a:lnB>
                  </a:tcPr>
                </a:tc>
                <a:tc>
                  <a:txBody>
                    <a:bodyPr/>
                    <a:lstStyle/>
                    <a:p>
                      <a:pPr marL="0" marR="0">
                        <a:spcBef>
                          <a:spcPts val="300"/>
                        </a:spcBef>
                        <a:spcAft>
                          <a:spcPts val="300"/>
                        </a:spcAft>
                      </a:pPr>
                      <a:r>
                        <a:rPr lang="en-US" sz="1600">
                          <a:effectLst/>
                          <a:latin typeface="+mj-lt"/>
                          <a:ea typeface="Calibri"/>
                          <a:cs typeface="Times New Roman"/>
                        </a:rPr>
                        <a:t>€</a:t>
                      </a:r>
                    </a:p>
                  </a:txBody>
                  <a:tcPr marL="68580" marR="68580" marT="0" marB="0" anchor="b">
                    <a:lnL>
                      <a:noFill/>
                    </a:lnL>
                    <a:lnR>
                      <a:noFill/>
                    </a:lnR>
                    <a:lnT>
                      <a:noFill/>
                    </a:lnT>
                    <a:lnB>
                      <a:noFill/>
                    </a:lnB>
                  </a:tcPr>
                </a:tc>
              </a:tr>
              <a:tr h="0">
                <a:tc>
                  <a:txBody>
                    <a:bodyPr/>
                    <a:lstStyle/>
                    <a:p>
                      <a:pPr marL="0" marR="0" indent="1170305">
                        <a:lnSpc>
                          <a:spcPct val="115000"/>
                        </a:lnSpc>
                        <a:spcBef>
                          <a:spcPts val="300"/>
                        </a:spcBef>
                        <a:spcAft>
                          <a:spcPts val="300"/>
                        </a:spcAft>
                      </a:pPr>
                      <a:r>
                        <a:rPr lang="en-US" sz="1600" b="1" dirty="0">
                          <a:effectLst/>
                          <a:latin typeface="+mj-lt"/>
                          <a:ea typeface="Calibri"/>
                          <a:cs typeface="Times New Roman"/>
                        </a:rPr>
                        <a:t>2.</a:t>
                      </a:r>
                      <a:r>
                        <a:rPr lang="en-US" sz="1600" dirty="0">
                          <a:effectLst/>
                          <a:latin typeface="+mj-lt"/>
                          <a:ea typeface="Calibri"/>
                          <a:cs typeface="Times New Roman"/>
                        </a:rPr>
                        <a:t> Accommodation  (double):</a:t>
                      </a:r>
                    </a:p>
                  </a:txBody>
                  <a:tcPr marL="68580" marR="68580" marT="0" marB="0">
                    <a:lnL>
                      <a:noFill/>
                    </a:lnL>
                    <a:lnR>
                      <a:noFill/>
                    </a:lnR>
                    <a:lnT>
                      <a:noFill/>
                    </a:lnT>
                    <a:lnB>
                      <a:noFill/>
                    </a:lnB>
                  </a:tcPr>
                </a:tc>
                <a:tc>
                  <a:txBody>
                    <a:bodyPr/>
                    <a:lstStyle/>
                    <a:p>
                      <a:pPr marL="0" marR="0" algn="ctr">
                        <a:spcBef>
                          <a:spcPts val="300"/>
                        </a:spcBef>
                        <a:spcAft>
                          <a:spcPts val="300"/>
                        </a:spcAft>
                      </a:pPr>
                      <a:r>
                        <a:rPr lang="en-US" sz="1600" b="1">
                          <a:effectLst/>
                          <a:latin typeface="+mj-lt"/>
                          <a:ea typeface="Calibri"/>
                          <a:cs typeface="Times New Roman"/>
                        </a:rPr>
                        <a:t>290</a:t>
                      </a:r>
                      <a:endParaRPr lang="en-US" sz="1600">
                        <a:effectLst/>
                        <a:latin typeface="+mj-lt"/>
                        <a:ea typeface="Calibri"/>
                        <a:cs typeface="Times New Roman"/>
                      </a:endParaRPr>
                    </a:p>
                  </a:txBody>
                  <a:tcPr marL="68580" marR="68580" marT="0" marB="0" anchor="b">
                    <a:lnL>
                      <a:noFill/>
                    </a:lnL>
                    <a:lnR>
                      <a:noFill/>
                    </a:lnR>
                    <a:lnT>
                      <a:noFill/>
                    </a:lnT>
                    <a:lnB>
                      <a:noFill/>
                    </a:lnB>
                  </a:tcPr>
                </a:tc>
                <a:tc>
                  <a:txBody>
                    <a:bodyPr/>
                    <a:lstStyle/>
                    <a:p>
                      <a:pPr marL="0" marR="0">
                        <a:spcBef>
                          <a:spcPts val="300"/>
                        </a:spcBef>
                        <a:spcAft>
                          <a:spcPts val="300"/>
                        </a:spcAft>
                      </a:pPr>
                      <a:r>
                        <a:rPr lang="en-US" sz="1600">
                          <a:effectLst/>
                          <a:latin typeface="+mj-lt"/>
                          <a:ea typeface="Calibri"/>
                          <a:cs typeface="Times New Roman"/>
                        </a:rPr>
                        <a:t>€</a:t>
                      </a:r>
                    </a:p>
                  </a:txBody>
                  <a:tcPr marL="68580" marR="68580" marT="0" marB="0" anchor="b">
                    <a:lnL>
                      <a:noFill/>
                    </a:lnL>
                    <a:lnR>
                      <a:noFill/>
                    </a:lnR>
                    <a:lnT>
                      <a:noFill/>
                    </a:lnT>
                    <a:lnB>
                      <a:noFill/>
                    </a:lnB>
                  </a:tcPr>
                </a:tc>
              </a:tr>
              <a:tr h="0">
                <a:tc>
                  <a:txBody>
                    <a:bodyPr/>
                    <a:lstStyle/>
                    <a:p>
                      <a:pPr marL="0" marR="0" indent="1170305">
                        <a:lnSpc>
                          <a:spcPct val="115000"/>
                        </a:lnSpc>
                        <a:spcBef>
                          <a:spcPts val="300"/>
                        </a:spcBef>
                        <a:spcAft>
                          <a:spcPts val="300"/>
                        </a:spcAft>
                      </a:pPr>
                      <a:r>
                        <a:rPr lang="en-US" sz="1600" b="1" dirty="0">
                          <a:effectLst/>
                          <a:latin typeface="+mj-lt"/>
                          <a:ea typeface="Calibri"/>
                          <a:cs typeface="Times New Roman"/>
                        </a:rPr>
                        <a:t>3.</a:t>
                      </a:r>
                      <a:r>
                        <a:rPr lang="en-US" sz="1600" dirty="0">
                          <a:effectLst/>
                          <a:latin typeface="+mj-lt"/>
                          <a:ea typeface="Calibri"/>
                          <a:cs typeface="Times New Roman"/>
                        </a:rPr>
                        <a:t> Administrative part of registration fee:</a:t>
                      </a:r>
                    </a:p>
                  </a:txBody>
                  <a:tcPr marL="68580" marR="68580" marT="0" marB="0">
                    <a:lnL>
                      <a:noFill/>
                    </a:lnL>
                    <a:lnR>
                      <a:noFill/>
                    </a:lnR>
                    <a:lnT>
                      <a:noFill/>
                    </a:lnT>
                    <a:lnB>
                      <a:noFill/>
                    </a:lnB>
                  </a:tcPr>
                </a:tc>
                <a:tc>
                  <a:txBody>
                    <a:bodyPr/>
                    <a:lstStyle/>
                    <a:p>
                      <a:pPr marL="0" marR="0" algn="ctr">
                        <a:spcBef>
                          <a:spcPts val="300"/>
                        </a:spcBef>
                        <a:spcAft>
                          <a:spcPts val="300"/>
                        </a:spcAft>
                      </a:pPr>
                      <a:r>
                        <a:rPr lang="el-GR" sz="1600" b="1" dirty="0">
                          <a:effectLst/>
                          <a:latin typeface="+mj-lt"/>
                          <a:ea typeface="Calibri"/>
                          <a:cs typeface="Times New Roman"/>
                        </a:rPr>
                        <a:t>31</a:t>
                      </a:r>
                      <a:endParaRPr lang="en-US" sz="1600" dirty="0">
                        <a:effectLst/>
                        <a:latin typeface="+mj-lt"/>
                        <a:ea typeface="Calibri"/>
                        <a:cs typeface="Times New Roman"/>
                      </a:endParaRPr>
                    </a:p>
                  </a:txBody>
                  <a:tcPr marL="68580" marR="68580" marT="0" marB="0" anchor="b">
                    <a:lnL>
                      <a:noFill/>
                    </a:lnL>
                    <a:lnR>
                      <a:noFill/>
                    </a:lnR>
                    <a:lnT>
                      <a:noFill/>
                    </a:lnT>
                    <a:lnB>
                      <a:noFill/>
                    </a:lnB>
                  </a:tcPr>
                </a:tc>
                <a:tc>
                  <a:txBody>
                    <a:bodyPr/>
                    <a:lstStyle/>
                    <a:p>
                      <a:pPr marL="0" marR="0">
                        <a:spcBef>
                          <a:spcPts val="300"/>
                        </a:spcBef>
                        <a:spcAft>
                          <a:spcPts val="300"/>
                        </a:spcAft>
                      </a:pPr>
                      <a:r>
                        <a:rPr lang="en-US" sz="1600" dirty="0">
                          <a:effectLst/>
                          <a:latin typeface="+mj-lt"/>
                          <a:ea typeface="Calibri"/>
                          <a:cs typeface="Times New Roman"/>
                        </a:rPr>
                        <a:t>€</a:t>
                      </a:r>
                    </a:p>
                  </a:txBody>
                  <a:tcPr marL="68580" marR="68580" marT="0" marB="0" anchor="b">
                    <a:lnL>
                      <a:noFill/>
                    </a:lnL>
                    <a:lnR>
                      <a:noFill/>
                    </a:lnR>
                    <a:lnT>
                      <a:noFill/>
                    </a:lnT>
                    <a:lnB>
                      <a:noFill/>
                    </a:lnB>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895600" y="0"/>
            <a:ext cx="2819400" cy="381000"/>
          </a:xfrm>
          <a:prstGeom prst="rect">
            <a:avLst/>
          </a:prstGeom>
          <a:noFill/>
        </p:spPr>
        <p:txBody>
          <a:bodyPr>
            <a:spAutoFit/>
          </a:bodyPr>
          <a:lstStyle/>
          <a:p>
            <a:pPr>
              <a:defRPr/>
            </a:pPr>
            <a:r>
              <a:rPr lang="en-US" b="1" dirty="0">
                <a:latin typeface="+mj-lt"/>
              </a:rPr>
              <a:t>Course Organizers</a:t>
            </a:r>
          </a:p>
        </p:txBody>
      </p:sp>
      <p:sp>
        <p:nvSpPr>
          <p:cNvPr id="6" name="TextBox 5"/>
          <p:cNvSpPr txBox="1"/>
          <p:nvPr/>
        </p:nvSpPr>
        <p:spPr>
          <a:xfrm>
            <a:off x="7938" y="227013"/>
            <a:ext cx="8686800" cy="1570037"/>
          </a:xfrm>
          <a:prstGeom prst="rect">
            <a:avLst/>
          </a:prstGeom>
          <a:noFill/>
        </p:spPr>
        <p:txBody>
          <a:bodyPr>
            <a:spAutoFit/>
          </a:bodyPr>
          <a:lstStyle/>
          <a:p>
            <a:pPr>
              <a:defRPr/>
            </a:pPr>
            <a:r>
              <a:rPr lang="en-US" sz="1600" b="1" dirty="0" err="1">
                <a:latin typeface="+mn-lt"/>
              </a:rPr>
              <a:t>Aivaliotis</a:t>
            </a:r>
            <a:r>
              <a:rPr lang="en-US" sz="1600" b="1" dirty="0">
                <a:latin typeface="+mn-lt"/>
              </a:rPr>
              <a:t> </a:t>
            </a:r>
            <a:r>
              <a:rPr lang="en-US" sz="1600" b="1" dirty="0" err="1">
                <a:latin typeface="+mn-lt"/>
              </a:rPr>
              <a:t>Michalis</a:t>
            </a:r>
            <a:r>
              <a:rPr lang="en-US" sz="1600" dirty="0">
                <a:latin typeface="+mn-lt"/>
              </a:rPr>
              <a:t>, Aristotle University of Thessaloniki, Greece </a:t>
            </a:r>
          </a:p>
          <a:p>
            <a:pPr>
              <a:defRPr/>
            </a:pPr>
            <a:r>
              <a:rPr lang="en-US" sz="1600" b="1" dirty="0" err="1">
                <a:latin typeface="+mn-lt"/>
              </a:rPr>
              <a:t>Chondrogianni</a:t>
            </a:r>
            <a:r>
              <a:rPr lang="en-US" sz="1600" b="1" dirty="0">
                <a:latin typeface="+mn-lt"/>
              </a:rPr>
              <a:t> </a:t>
            </a:r>
            <a:r>
              <a:rPr lang="en-US" sz="1600" b="1" dirty="0" err="1">
                <a:latin typeface="+mn-lt"/>
              </a:rPr>
              <a:t>Niki</a:t>
            </a:r>
            <a:r>
              <a:rPr lang="en-US" sz="1600" dirty="0">
                <a:latin typeface="+mn-lt"/>
              </a:rPr>
              <a:t>, National Hellenic Research Foundation, Greece</a:t>
            </a:r>
          </a:p>
          <a:p>
            <a:pPr>
              <a:defRPr/>
            </a:pPr>
            <a:r>
              <a:rPr lang="en-US" sz="1600" b="1" dirty="0" err="1">
                <a:latin typeface="+mn-lt"/>
              </a:rPr>
              <a:t>Filiou</a:t>
            </a:r>
            <a:r>
              <a:rPr lang="en-US" sz="1600" b="1" dirty="0">
                <a:latin typeface="+mn-lt"/>
              </a:rPr>
              <a:t> Michaela</a:t>
            </a:r>
            <a:r>
              <a:rPr lang="en-US" sz="1600" dirty="0">
                <a:latin typeface="+mn-lt"/>
              </a:rPr>
              <a:t>, University of </a:t>
            </a:r>
            <a:r>
              <a:rPr lang="en-US" sz="1600" dirty="0" err="1">
                <a:latin typeface="+mn-lt"/>
              </a:rPr>
              <a:t>Ioannina</a:t>
            </a:r>
            <a:r>
              <a:rPr lang="en-US" sz="1600" dirty="0">
                <a:latin typeface="+mn-lt"/>
              </a:rPr>
              <a:t>, Greece</a:t>
            </a:r>
          </a:p>
          <a:p>
            <a:pPr>
              <a:defRPr/>
            </a:pPr>
            <a:r>
              <a:rPr lang="en-US" sz="1600" b="1" dirty="0" err="1">
                <a:latin typeface="+mn-lt"/>
              </a:rPr>
              <a:t>Koumandou</a:t>
            </a:r>
            <a:r>
              <a:rPr lang="en-US" sz="1600" b="1" dirty="0">
                <a:latin typeface="+mn-lt"/>
              </a:rPr>
              <a:t> Lila</a:t>
            </a:r>
            <a:r>
              <a:rPr lang="en-US" sz="1600" dirty="0">
                <a:latin typeface="+mn-lt"/>
              </a:rPr>
              <a:t>, Agricultural University of Athens, Greece</a:t>
            </a:r>
          </a:p>
          <a:p>
            <a:pPr>
              <a:defRPr/>
            </a:pPr>
            <a:r>
              <a:rPr lang="en-US" sz="1600" b="1" dirty="0" err="1">
                <a:latin typeface="+mn-lt"/>
              </a:rPr>
              <a:t>Tilman</a:t>
            </a:r>
            <a:r>
              <a:rPr lang="en-US" sz="1600" b="1" dirty="0">
                <a:latin typeface="+mn-lt"/>
              </a:rPr>
              <a:t> </a:t>
            </a:r>
            <a:r>
              <a:rPr lang="en-US" sz="1600" b="1" dirty="0" err="1">
                <a:latin typeface="+mn-lt"/>
              </a:rPr>
              <a:t>Grune</a:t>
            </a:r>
            <a:r>
              <a:rPr lang="en-US" sz="1600" dirty="0">
                <a:latin typeface="+mn-lt"/>
              </a:rPr>
              <a:t>, German Institute of Human Nutrition Germany</a:t>
            </a:r>
          </a:p>
          <a:p>
            <a:pPr>
              <a:defRPr/>
            </a:pPr>
            <a:r>
              <a:rPr lang="en-US" sz="1600" b="1" dirty="0">
                <a:latin typeface="+mn-lt"/>
              </a:rPr>
              <a:t>Zoidakis </a:t>
            </a:r>
            <a:r>
              <a:rPr lang="en-US" sz="1600" b="1" dirty="0" err="1">
                <a:latin typeface="+mn-lt"/>
              </a:rPr>
              <a:t>Makis</a:t>
            </a:r>
            <a:r>
              <a:rPr lang="en-US" sz="1600" dirty="0">
                <a:latin typeface="+mn-lt"/>
              </a:rPr>
              <a:t>, Biomedical Research Foundation Academy of Athens, Greece </a:t>
            </a:r>
          </a:p>
        </p:txBody>
      </p:sp>
      <p:sp>
        <p:nvSpPr>
          <p:cNvPr id="7" name="TextBox 6"/>
          <p:cNvSpPr txBox="1"/>
          <p:nvPr/>
        </p:nvSpPr>
        <p:spPr>
          <a:xfrm>
            <a:off x="3413125" y="1803400"/>
            <a:ext cx="1036638" cy="369888"/>
          </a:xfrm>
          <a:prstGeom prst="rect">
            <a:avLst/>
          </a:prstGeom>
          <a:noFill/>
        </p:spPr>
        <p:txBody>
          <a:bodyPr wrap="none">
            <a:spAutoFit/>
          </a:bodyPr>
          <a:lstStyle/>
          <a:p>
            <a:pPr>
              <a:defRPr/>
            </a:pPr>
            <a:r>
              <a:rPr lang="en-US" b="1" dirty="0">
                <a:latin typeface="+mj-lt"/>
              </a:rPr>
              <a:t>Speakers</a:t>
            </a:r>
          </a:p>
        </p:txBody>
      </p:sp>
      <p:sp>
        <p:nvSpPr>
          <p:cNvPr id="8" name="TextBox 7"/>
          <p:cNvSpPr txBox="1"/>
          <p:nvPr/>
        </p:nvSpPr>
        <p:spPr>
          <a:xfrm>
            <a:off x="42863" y="2173288"/>
            <a:ext cx="9144000" cy="4524375"/>
          </a:xfrm>
          <a:prstGeom prst="rect">
            <a:avLst/>
          </a:prstGeom>
          <a:noFill/>
        </p:spPr>
        <p:txBody>
          <a:bodyPr>
            <a:spAutoFit/>
          </a:bodyPr>
          <a:lstStyle/>
          <a:p>
            <a:pPr>
              <a:defRPr/>
            </a:pPr>
            <a:r>
              <a:rPr lang="en-US" sz="1600" b="1" dirty="0">
                <a:latin typeface="+mn-lt"/>
              </a:rPr>
              <a:t>Bischoff Rainer</a:t>
            </a:r>
            <a:r>
              <a:rPr lang="en-US" sz="1600" dirty="0">
                <a:latin typeface="+mn-lt"/>
              </a:rPr>
              <a:t>, University of Groningen, The Netherlands</a:t>
            </a:r>
          </a:p>
          <a:p>
            <a:pPr>
              <a:defRPr/>
            </a:pPr>
            <a:r>
              <a:rPr lang="en-US" sz="1600" b="1" dirty="0" err="1">
                <a:latin typeface="+mn-lt"/>
              </a:rPr>
              <a:t>Brun</a:t>
            </a:r>
            <a:r>
              <a:rPr lang="en-US" sz="1600" b="1" dirty="0">
                <a:latin typeface="+mn-lt"/>
              </a:rPr>
              <a:t> </a:t>
            </a:r>
            <a:r>
              <a:rPr lang="en-US" sz="1600" b="1" dirty="0" err="1">
                <a:latin typeface="+mn-lt"/>
              </a:rPr>
              <a:t>Virginie</a:t>
            </a:r>
            <a:r>
              <a:rPr lang="en-US" sz="1600" dirty="0">
                <a:latin typeface="+mn-lt"/>
              </a:rPr>
              <a:t>, Protein Dynamics Laboratory CEA, France</a:t>
            </a:r>
          </a:p>
          <a:p>
            <a:pPr>
              <a:defRPr/>
            </a:pPr>
            <a:r>
              <a:rPr lang="en-US" sz="1600" b="1" dirty="0" err="1">
                <a:latin typeface="+mn-lt"/>
              </a:rPr>
              <a:t>Bürkle</a:t>
            </a:r>
            <a:r>
              <a:rPr lang="en-US" sz="1600" b="1" dirty="0">
                <a:latin typeface="+mn-lt"/>
              </a:rPr>
              <a:t> Alexander</a:t>
            </a:r>
            <a:r>
              <a:rPr lang="en-US" sz="1600" dirty="0">
                <a:latin typeface="+mn-lt"/>
              </a:rPr>
              <a:t>, Department of Biology University of Konstanz, Germany</a:t>
            </a:r>
          </a:p>
          <a:p>
            <a:pPr>
              <a:defRPr/>
            </a:pPr>
            <a:r>
              <a:rPr lang="en-US" sz="1600" b="1" dirty="0">
                <a:latin typeface="+mn-lt"/>
              </a:rPr>
              <a:t>Caceres Eva</a:t>
            </a:r>
            <a:r>
              <a:rPr lang="en-US" sz="1600" dirty="0">
                <a:latin typeface="+mn-lt"/>
              </a:rPr>
              <a:t>, Immunology Division, </a:t>
            </a:r>
            <a:r>
              <a:rPr lang="en-US" sz="1600" dirty="0" err="1">
                <a:latin typeface="+mn-lt"/>
              </a:rPr>
              <a:t>Universitat</a:t>
            </a:r>
            <a:r>
              <a:rPr lang="en-US" sz="1600" dirty="0">
                <a:latin typeface="+mn-lt"/>
              </a:rPr>
              <a:t> </a:t>
            </a:r>
            <a:r>
              <a:rPr lang="en-US" sz="1600" dirty="0" err="1">
                <a:latin typeface="+mn-lt"/>
              </a:rPr>
              <a:t>Autònoma</a:t>
            </a:r>
            <a:r>
              <a:rPr lang="en-US" sz="1600" dirty="0">
                <a:latin typeface="+mn-lt"/>
              </a:rPr>
              <a:t> Barcelona, Spain</a:t>
            </a:r>
          </a:p>
          <a:p>
            <a:pPr>
              <a:defRPr/>
            </a:pPr>
            <a:r>
              <a:rPr lang="en-US" sz="1600" b="1" dirty="0">
                <a:latin typeface="+mn-lt"/>
              </a:rPr>
              <a:t>van </a:t>
            </a:r>
            <a:r>
              <a:rPr lang="en-US" sz="1600" b="1" dirty="0" err="1">
                <a:latin typeface="+mn-lt"/>
              </a:rPr>
              <a:t>Gool</a:t>
            </a:r>
            <a:r>
              <a:rPr lang="en-US" sz="1600" b="1" dirty="0">
                <a:latin typeface="+mn-lt"/>
              </a:rPr>
              <a:t> Alain</a:t>
            </a:r>
            <a:r>
              <a:rPr lang="en-US" sz="1600" dirty="0">
                <a:latin typeface="+mn-lt"/>
              </a:rPr>
              <a:t>, </a:t>
            </a:r>
            <a:r>
              <a:rPr lang="en-US" sz="1600" dirty="0" err="1">
                <a:latin typeface="+mn-lt"/>
              </a:rPr>
              <a:t>Radboud</a:t>
            </a:r>
            <a:r>
              <a:rPr lang="en-US" sz="1600" dirty="0">
                <a:latin typeface="+mn-lt"/>
              </a:rPr>
              <a:t> University Medical Center, The </a:t>
            </a:r>
            <a:r>
              <a:rPr lang="en-US" sz="1600" dirty="0" err="1">
                <a:latin typeface="+mn-lt"/>
              </a:rPr>
              <a:t>Netehrlands</a:t>
            </a:r>
            <a:endParaRPr lang="en-US" sz="1600" dirty="0">
              <a:latin typeface="+mn-lt"/>
            </a:endParaRPr>
          </a:p>
          <a:p>
            <a:pPr>
              <a:defRPr/>
            </a:pPr>
            <a:r>
              <a:rPr lang="en-US" sz="1600" b="1" dirty="0" err="1">
                <a:latin typeface="+mn-lt"/>
              </a:rPr>
              <a:t>Groenen</a:t>
            </a:r>
            <a:r>
              <a:rPr lang="en-US" sz="1600" b="1" dirty="0">
                <a:latin typeface="+mn-lt"/>
              </a:rPr>
              <a:t> Peter</a:t>
            </a:r>
            <a:r>
              <a:rPr lang="en-US" sz="1600" dirty="0">
                <a:latin typeface="+mn-lt"/>
              </a:rPr>
              <a:t>, </a:t>
            </a:r>
            <a:r>
              <a:rPr lang="en-US" sz="1600" dirty="0" err="1">
                <a:latin typeface="+mn-lt"/>
              </a:rPr>
              <a:t>Idorsia</a:t>
            </a:r>
            <a:r>
              <a:rPr lang="en-US" sz="1600" dirty="0">
                <a:latin typeface="+mn-lt"/>
              </a:rPr>
              <a:t> Pharmaceuticals, Switzerland</a:t>
            </a:r>
          </a:p>
          <a:p>
            <a:pPr>
              <a:defRPr/>
            </a:pPr>
            <a:r>
              <a:rPr lang="en-US" sz="1600" b="1" dirty="0" err="1">
                <a:latin typeface="+mn-lt"/>
              </a:rPr>
              <a:t>Kõks</a:t>
            </a:r>
            <a:r>
              <a:rPr lang="en-US" sz="1600" b="1" dirty="0">
                <a:latin typeface="+mn-lt"/>
              </a:rPr>
              <a:t> </a:t>
            </a:r>
            <a:r>
              <a:rPr lang="en-US" sz="1600" b="1" dirty="0" err="1">
                <a:latin typeface="+mn-lt"/>
              </a:rPr>
              <a:t>Sulev</a:t>
            </a:r>
            <a:r>
              <a:rPr lang="en-US" sz="1600" dirty="0">
                <a:latin typeface="+mn-lt"/>
              </a:rPr>
              <a:t>, Murdoch University, Australia</a:t>
            </a:r>
          </a:p>
          <a:p>
            <a:pPr>
              <a:defRPr/>
            </a:pPr>
            <a:r>
              <a:rPr lang="en-US" sz="1600" b="1" dirty="0" err="1">
                <a:latin typeface="+mn-lt"/>
              </a:rPr>
              <a:t>Stanislav</a:t>
            </a:r>
            <a:r>
              <a:rPr lang="en-US" sz="1600" b="1" dirty="0">
                <a:latin typeface="+mn-lt"/>
              </a:rPr>
              <a:t> </a:t>
            </a:r>
            <a:r>
              <a:rPr lang="en-US" sz="1600" b="1" dirty="0" err="1">
                <a:latin typeface="+mn-lt"/>
              </a:rPr>
              <a:t>Kuula</a:t>
            </a:r>
            <a:r>
              <a:rPr lang="en-US" sz="1600" dirty="0">
                <a:latin typeface="+mn-lt"/>
              </a:rPr>
              <a:t>, Merck Chemicals GmbH, Germany</a:t>
            </a:r>
          </a:p>
          <a:p>
            <a:pPr>
              <a:defRPr/>
            </a:pPr>
            <a:r>
              <a:rPr lang="en-US" sz="1600" b="1" dirty="0" err="1">
                <a:latin typeface="+mn-lt"/>
              </a:rPr>
              <a:t>Ler</a:t>
            </a:r>
            <a:r>
              <a:rPr lang="en-US" sz="1600" b="1" dirty="0">
                <a:latin typeface="+mn-lt"/>
              </a:rPr>
              <a:t> </a:t>
            </a:r>
            <a:r>
              <a:rPr lang="en-US" sz="1600" b="1" dirty="0" err="1">
                <a:latin typeface="+mn-lt"/>
              </a:rPr>
              <a:t>Daria</a:t>
            </a:r>
            <a:r>
              <a:rPr lang="en-US" sz="1600" dirty="0">
                <a:latin typeface="+mn-lt"/>
              </a:rPr>
              <a:t>, EUROFARM </a:t>
            </a:r>
            <a:r>
              <a:rPr lang="en-US" sz="1600" dirty="0" err="1">
                <a:latin typeface="+mn-lt"/>
              </a:rPr>
              <a:t>Centar</a:t>
            </a:r>
            <a:r>
              <a:rPr lang="en-US" sz="1600" dirty="0">
                <a:latin typeface="+mn-lt"/>
              </a:rPr>
              <a:t> Laboratory, Bosnia and Herzegovina</a:t>
            </a:r>
          </a:p>
          <a:p>
            <a:pPr>
              <a:defRPr/>
            </a:pPr>
            <a:r>
              <a:rPr lang="en-US" sz="1600" b="1" dirty="0" err="1">
                <a:latin typeface="+mn-lt"/>
              </a:rPr>
              <a:t>Mischak</a:t>
            </a:r>
            <a:r>
              <a:rPr lang="en-US" sz="1600" b="1" dirty="0">
                <a:latin typeface="+mn-lt"/>
              </a:rPr>
              <a:t> </a:t>
            </a:r>
            <a:r>
              <a:rPr lang="en-US" sz="1600" b="1" dirty="0" err="1">
                <a:latin typeface="+mn-lt"/>
              </a:rPr>
              <a:t>Harald</a:t>
            </a:r>
            <a:r>
              <a:rPr lang="en-US" sz="1600" dirty="0">
                <a:latin typeface="+mn-lt"/>
              </a:rPr>
              <a:t>, Mosaiques Diagnostics, Germany</a:t>
            </a:r>
          </a:p>
          <a:p>
            <a:pPr>
              <a:defRPr/>
            </a:pPr>
            <a:r>
              <a:rPr lang="en-US" sz="1600" b="1" dirty="0">
                <a:latin typeface="+mn-lt"/>
              </a:rPr>
              <a:t>Oliver </a:t>
            </a:r>
            <a:r>
              <a:rPr lang="en-US" sz="1600" b="1" dirty="0" err="1">
                <a:latin typeface="+mn-lt"/>
              </a:rPr>
              <a:t>Begona</a:t>
            </a:r>
            <a:r>
              <a:rPr lang="en-US" sz="1600" dirty="0">
                <a:latin typeface="+mn-lt"/>
              </a:rPr>
              <a:t>, </a:t>
            </a:r>
            <a:r>
              <a:rPr lang="en-US" sz="1600" dirty="0" err="1">
                <a:latin typeface="+mn-lt"/>
              </a:rPr>
              <a:t>Instituto</a:t>
            </a:r>
            <a:r>
              <a:rPr lang="en-US" sz="1600" dirty="0">
                <a:latin typeface="+mn-lt"/>
              </a:rPr>
              <a:t> de </a:t>
            </a:r>
            <a:r>
              <a:rPr lang="en-US" sz="1600" dirty="0" err="1">
                <a:latin typeface="+mn-lt"/>
              </a:rPr>
              <a:t>Investigacion</a:t>
            </a:r>
            <a:r>
              <a:rPr lang="en-US" sz="1600" dirty="0">
                <a:latin typeface="+mn-lt"/>
              </a:rPr>
              <a:t> </a:t>
            </a:r>
            <a:r>
              <a:rPr lang="en-US" sz="1600" dirty="0" err="1">
                <a:latin typeface="+mn-lt"/>
              </a:rPr>
              <a:t>Biomedica</a:t>
            </a:r>
            <a:r>
              <a:rPr lang="en-US" sz="1600" dirty="0">
                <a:latin typeface="+mn-lt"/>
              </a:rPr>
              <a:t> de Malaga, Spain</a:t>
            </a:r>
          </a:p>
          <a:p>
            <a:pPr>
              <a:defRPr/>
            </a:pPr>
            <a:r>
              <a:rPr lang="pt-BR" sz="1600" b="1" dirty="0">
                <a:latin typeface="+mn-lt"/>
              </a:rPr>
              <a:t>Penque Deborah</a:t>
            </a:r>
            <a:r>
              <a:rPr lang="pt-BR" sz="1600" dirty="0">
                <a:latin typeface="+mn-lt"/>
              </a:rPr>
              <a:t>, National Institute of Health Dr Ricardo Jorge, Portugal </a:t>
            </a:r>
          </a:p>
          <a:p>
            <a:pPr>
              <a:defRPr/>
            </a:pPr>
            <a:r>
              <a:rPr lang="en-US" sz="1600" b="1" dirty="0" err="1">
                <a:latin typeface="+mn-lt"/>
              </a:rPr>
              <a:t>Simm</a:t>
            </a:r>
            <a:r>
              <a:rPr lang="en-US" sz="1600" b="1" dirty="0">
                <a:latin typeface="+mn-lt"/>
              </a:rPr>
              <a:t> Andreas</a:t>
            </a:r>
            <a:r>
              <a:rPr lang="en-US" sz="1600" dirty="0">
                <a:latin typeface="+mn-lt"/>
              </a:rPr>
              <a:t>, Martin Luther University Halle-Wittenberg, Germany</a:t>
            </a:r>
          </a:p>
          <a:p>
            <a:pPr>
              <a:defRPr/>
            </a:pPr>
            <a:r>
              <a:rPr lang="en-US" sz="1600" b="1" dirty="0">
                <a:latin typeface="+mn-lt"/>
              </a:rPr>
              <a:t>Sutton Chris</a:t>
            </a:r>
            <a:r>
              <a:rPr lang="en-US" sz="1600" dirty="0">
                <a:latin typeface="+mn-lt"/>
              </a:rPr>
              <a:t>, University of Bradford, UK</a:t>
            </a:r>
          </a:p>
          <a:p>
            <a:pPr>
              <a:defRPr/>
            </a:pPr>
            <a:r>
              <a:rPr lang="en-US" sz="1600" b="1" dirty="0" err="1">
                <a:latin typeface="+mn-lt"/>
              </a:rPr>
              <a:t>Turck</a:t>
            </a:r>
            <a:r>
              <a:rPr lang="en-US" sz="1600" b="1" dirty="0">
                <a:latin typeface="+mn-lt"/>
              </a:rPr>
              <a:t> Chris</a:t>
            </a:r>
            <a:r>
              <a:rPr lang="en-US" sz="1600" dirty="0">
                <a:latin typeface="+mn-lt"/>
              </a:rPr>
              <a:t>, Max Planck Institute of Psychiatry Munich, Germany</a:t>
            </a:r>
          </a:p>
          <a:p>
            <a:pPr>
              <a:defRPr/>
            </a:pPr>
            <a:r>
              <a:rPr lang="en-US" sz="1600" b="1" dirty="0">
                <a:latin typeface="+mn-lt"/>
              </a:rPr>
              <a:t>Vlahou Antonia</a:t>
            </a:r>
            <a:r>
              <a:rPr lang="en-US" sz="1600" dirty="0">
                <a:latin typeface="+mn-lt"/>
              </a:rPr>
              <a:t>, Biomedical Research Foundation Academy of Athens, Greece </a:t>
            </a:r>
          </a:p>
          <a:p>
            <a:pPr>
              <a:defRPr/>
            </a:pPr>
            <a:r>
              <a:rPr lang="en-US" sz="1600" b="1" dirty="0" err="1">
                <a:latin typeface="+mn-lt"/>
              </a:rPr>
              <a:t>Wittfooth</a:t>
            </a:r>
            <a:r>
              <a:rPr lang="en-US" sz="1600" b="1" dirty="0">
                <a:latin typeface="+mn-lt"/>
              </a:rPr>
              <a:t> </a:t>
            </a:r>
            <a:r>
              <a:rPr lang="en-US" sz="1600" b="1" dirty="0" err="1">
                <a:latin typeface="+mn-lt"/>
              </a:rPr>
              <a:t>Saara</a:t>
            </a:r>
            <a:r>
              <a:rPr lang="en-US" sz="1600" dirty="0">
                <a:latin typeface="+mn-lt"/>
              </a:rPr>
              <a:t>, University of Turku, Finland</a:t>
            </a:r>
          </a:p>
          <a:p>
            <a:pPr>
              <a:defRPr/>
            </a:pPr>
            <a:r>
              <a:rPr lang="en-US" sz="1600" b="1" dirty="0" err="1">
                <a:latin typeface="+mn-lt"/>
              </a:rPr>
              <a:t>Wutte</a:t>
            </a:r>
            <a:r>
              <a:rPr lang="en-US" sz="1600" b="1" dirty="0">
                <a:latin typeface="+mn-lt"/>
              </a:rPr>
              <a:t> Andrea</a:t>
            </a:r>
            <a:r>
              <a:rPr lang="en-US" sz="1600" dirty="0">
                <a:latin typeface="+mn-lt"/>
              </a:rPr>
              <a:t>, </a:t>
            </a:r>
            <a:r>
              <a:rPr lang="en-US" sz="1600" dirty="0" err="1">
                <a:latin typeface="+mn-lt"/>
              </a:rPr>
              <a:t>Biobanking</a:t>
            </a:r>
            <a:r>
              <a:rPr lang="en-US" sz="1600" dirty="0">
                <a:latin typeface="+mn-lt"/>
              </a:rPr>
              <a:t> and </a:t>
            </a:r>
            <a:r>
              <a:rPr lang="en-US" sz="1600" dirty="0" err="1">
                <a:latin typeface="+mn-lt"/>
              </a:rPr>
              <a:t>BioMolecular</a:t>
            </a:r>
            <a:r>
              <a:rPr lang="en-US" sz="1600" dirty="0">
                <a:latin typeface="+mn-lt"/>
              </a:rPr>
              <a:t> Resources Research Infrastructure, Austria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4073</TotalTime>
  <Words>1667</Words>
  <Application>Microsoft Office PowerPoint</Application>
  <PresentationFormat>On-screen Show (4:3)</PresentationFormat>
  <Paragraphs>217</Paragraphs>
  <Slides>6</Slides>
  <Notes>1</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COST CLINIMARK TRAINING SCHOOL  Approaches for Biomarker Discovery and Validation </vt:lpstr>
      <vt:lpstr>Slide 2</vt:lpstr>
      <vt:lpstr>Slide 3</vt:lpstr>
      <vt:lpstr>Slide 4</vt:lpstr>
      <vt:lpstr>Registration fee</vt:lpstr>
      <vt:lpstr>Slide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CLINIMARK COST ACTION  STSM (Short Term Scientific Missions)</dc:title>
  <dc:creator>Zoidakis</dc:creator>
  <cp:lastModifiedBy>Michaela Filiou</cp:lastModifiedBy>
  <cp:revision>102</cp:revision>
  <dcterms:created xsi:type="dcterms:W3CDTF">2017-10-07T05:46:14Z</dcterms:created>
  <dcterms:modified xsi:type="dcterms:W3CDTF">2019-06-28T10:14:36Z</dcterms:modified>
</cp:coreProperties>
</file>